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91" r:id="rId4"/>
    <p:sldId id="292" r:id="rId5"/>
    <p:sldId id="293" r:id="rId6"/>
    <p:sldId id="294" r:id="rId7"/>
    <p:sldId id="295" r:id="rId8"/>
    <p:sldId id="296" r:id="rId9"/>
    <p:sldId id="297" r:id="rId10"/>
    <p:sldId id="298" r:id="rId11"/>
    <p:sldId id="299" r:id="rId12"/>
    <p:sldId id="300" r:id="rId13"/>
    <p:sldId id="30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376"/>
    <a:srgbClr val="BAB376"/>
    <a:srgbClr val="D3D3D9"/>
    <a:srgbClr val="424347"/>
    <a:srgbClr val="84645B"/>
    <a:srgbClr val="BF8928"/>
    <a:srgbClr val="89C804"/>
    <a:srgbClr val="BF8752"/>
    <a:srgbClr val="818FBF"/>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65" autoAdjust="0"/>
    <p:restoredTop sz="83411" autoAdjust="0"/>
  </p:normalViewPr>
  <p:slideViewPr>
    <p:cSldViewPr snapToGrid="0" snapToObjects="1">
      <p:cViewPr>
        <p:scale>
          <a:sx n="70" d="100"/>
          <a:sy n="70" d="100"/>
        </p:scale>
        <p:origin x="1032"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69807-7A69-D941-9B1A-90CC48491123}" type="datetimeFigureOut">
              <a:rPr lang="en-US" smtClean="0"/>
              <a:t>11/30/17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E5C20-154D-5B44-936C-9880BB2A41F6}" type="slidenum">
              <a:rPr lang="en-US" smtClean="0"/>
              <a:t>‹#›</a:t>
            </a:fld>
            <a:endParaRPr lang="en-US"/>
          </a:p>
        </p:txBody>
      </p:sp>
    </p:spTree>
    <p:extLst>
      <p:ext uri="{BB962C8B-B14F-4D97-AF65-F5344CB8AC3E}">
        <p14:creationId xmlns:p14="http://schemas.microsoft.com/office/powerpoint/2010/main" val="421304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**Click on the video. The video is a link to History Channel at http://</a:t>
            </a:r>
            <a:r>
              <a:rPr lang="en-US" sz="1200" baseline="0" dirty="0" err="1" smtClean="0">
                <a:latin typeface="Tahoma"/>
                <a:cs typeface="Tahoma"/>
              </a:rPr>
              <a:t>www.history.com</a:t>
            </a:r>
            <a:r>
              <a:rPr lang="en-US" sz="1200" baseline="0" dirty="0" smtClean="0">
                <a:latin typeface="Tahoma"/>
                <a:cs typeface="Tahoma"/>
              </a:rPr>
              <a:t>/topics/world-war-ii/</a:t>
            </a:r>
            <a:r>
              <a:rPr lang="en-US" sz="1200" baseline="0" dirty="0" err="1" smtClean="0">
                <a:latin typeface="Tahoma"/>
                <a:cs typeface="Tahoma"/>
              </a:rPr>
              <a:t>adolf-hitler</a:t>
            </a:r>
            <a:r>
              <a:rPr lang="en-US" sz="1200" baseline="0" dirty="0" smtClean="0">
                <a:latin typeface="Tahoma"/>
                <a:cs typeface="Tahoma"/>
              </a:rPr>
              <a:t>/videos/</a:t>
            </a:r>
            <a:r>
              <a:rPr lang="en-US" sz="1200" baseline="0" dirty="0" err="1" smtClean="0">
                <a:latin typeface="Tahoma"/>
                <a:cs typeface="Tahoma"/>
              </a:rPr>
              <a:t>adolf-hitler-fast-facts?m</a:t>
            </a:r>
            <a:r>
              <a:rPr lang="en-US" sz="1200" baseline="0" dirty="0" smtClean="0">
                <a:latin typeface="Tahoma"/>
                <a:cs typeface="Tahoma"/>
              </a:rPr>
              <a:t>=528e394da93ae&amp;s=</a:t>
            </a:r>
            <a:r>
              <a:rPr lang="en-US" sz="1200" baseline="0" dirty="0" err="1" smtClean="0">
                <a:latin typeface="Tahoma"/>
                <a:cs typeface="Tahoma"/>
              </a:rPr>
              <a:t>undefined&amp;f</a:t>
            </a:r>
            <a:r>
              <a:rPr lang="en-US" sz="1200" baseline="0" dirty="0" smtClean="0">
                <a:latin typeface="Tahoma"/>
                <a:cs typeface="Tahoma"/>
              </a:rPr>
              <a:t>=1&amp;free=false</a:t>
            </a:r>
          </a:p>
          <a:p>
            <a:r>
              <a:rPr lang="en-US" sz="1200" baseline="0" dirty="0" smtClean="0">
                <a:latin typeface="Tahoma"/>
                <a:cs typeface="Tahoma"/>
              </a:rPr>
              <a:t>The video is a 5 minute clip that includes facts about Adolf Hitler.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2</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map. The </a:t>
            </a:r>
            <a:r>
              <a:rPr lang="en-US" baseline="0" dirty="0" err="1" smtClean="0"/>
              <a:t>mapis</a:t>
            </a:r>
            <a:r>
              <a:rPr lang="en-US" baseline="0" dirty="0" smtClean="0"/>
              <a:t> a link to http://</a:t>
            </a:r>
            <a:r>
              <a:rPr lang="en-US" baseline="0" dirty="0" err="1" smtClean="0"/>
              <a:t>www.theholocaustexplained.org</a:t>
            </a:r>
            <a:r>
              <a:rPr lang="en-US" baseline="0" dirty="0" smtClean="0"/>
              <a:t>/ks3/the-final-solution/</a:t>
            </a:r>
            <a:r>
              <a:rPr lang="en-US" baseline="0" dirty="0" err="1" smtClean="0"/>
              <a:t>german</a:t>
            </a:r>
            <a:r>
              <a:rPr lang="en-US" baseline="0" dirty="0" smtClean="0"/>
              <a:t>-expansionism/</a:t>
            </a:r>
            <a:r>
              <a:rPr lang="en-US" baseline="0" dirty="0" err="1" smtClean="0"/>
              <a:t>german</a:t>
            </a:r>
            <a:r>
              <a:rPr lang="en-US" baseline="0" dirty="0" smtClean="0"/>
              <a:t>-occupation-of-</a:t>
            </a:r>
            <a:r>
              <a:rPr lang="en-US" baseline="0" dirty="0" err="1" smtClean="0"/>
              <a:t>europe</a:t>
            </a:r>
            <a:r>
              <a:rPr lang="en-US" baseline="0" dirty="0" smtClean="0"/>
              <a:t>/#.</a:t>
            </a:r>
            <a:r>
              <a:rPr lang="en-US" baseline="0" dirty="0" err="1" smtClean="0"/>
              <a:t>Vwz_yYTU_DI</a:t>
            </a:r>
            <a:endParaRPr lang="en-US" baseline="0" dirty="0" smtClean="0"/>
          </a:p>
          <a:p>
            <a:r>
              <a:rPr lang="en-US" baseline="0" dirty="0" smtClean="0"/>
              <a:t>The map shows a progression of Nazi-occupied lands. Click on the thumbnails below the map to see the progression.</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11</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12</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13</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**Click on the video. The video is a link to Kahn Academy at https://</a:t>
            </a:r>
            <a:r>
              <a:rPr lang="en-US" sz="1200" baseline="0" dirty="0" err="1" smtClean="0">
                <a:latin typeface="Tahoma"/>
                <a:cs typeface="Tahoma"/>
              </a:rPr>
              <a:t>www.khanacademy.org</a:t>
            </a:r>
            <a:r>
              <a:rPr lang="en-US" sz="1200" baseline="0" dirty="0" smtClean="0">
                <a:latin typeface="Tahoma"/>
                <a:cs typeface="Tahoma"/>
              </a:rPr>
              <a:t>/humanities/world-history/euro-</a:t>
            </a:r>
            <a:r>
              <a:rPr lang="en-US" sz="1200" baseline="0" dirty="0" err="1" smtClean="0">
                <a:latin typeface="Tahoma"/>
                <a:cs typeface="Tahoma"/>
              </a:rPr>
              <a:t>hist</a:t>
            </a:r>
            <a:r>
              <a:rPr lang="en-US" sz="1200" baseline="0" dirty="0" smtClean="0">
                <a:latin typeface="Tahoma"/>
                <a:cs typeface="Tahoma"/>
              </a:rPr>
              <a:t>/ww1-aftermath/v/more-detail-on-the-treaty-of-</a:t>
            </a:r>
            <a:r>
              <a:rPr lang="en-US" sz="1200" baseline="0" dirty="0" err="1" smtClean="0">
                <a:latin typeface="Tahoma"/>
                <a:cs typeface="Tahoma"/>
              </a:rPr>
              <a:t>versailles</a:t>
            </a:r>
            <a:r>
              <a:rPr lang="en-US" sz="1200" baseline="0" dirty="0" smtClean="0">
                <a:latin typeface="Tahoma"/>
                <a:cs typeface="Tahoma"/>
              </a:rPr>
              <a:t>-and-</a:t>
            </a:r>
            <a:r>
              <a:rPr lang="en-US" sz="1200" baseline="0" dirty="0" err="1" smtClean="0">
                <a:latin typeface="Tahoma"/>
                <a:cs typeface="Tahoma"/>
              </a:rPr>
              <a:t>germany</a:t>
            </a:r>
            <a:endParaRPr lang="en-US" sz="1200" baseline="0" dirty="0" smtClean="0">
              <a:latin typeface="Tahoma"/>
              <a:cs typeface="Tahoma"/>
            </a:endParaRPr>
          </a:p>
          <a:p>
            <a:r>
              <a:rPr lang="en-US" sz="1200" baseline="0" dirty="0" smtClean="0">
                <a:latin typeface="Tahoma"/>
                <a:cs typeface="Tahoma"/>
              </a:rPr>
              <a:t>The video is about the Treaty of Versailles and Germany. It is about 6 minutes.</a:t>
            </a:r>
            <a:endParaRPr lang="en-US" sz="120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3</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**Click on the photo. The photo is a link to History Channel at http://</a:t>
            </a:r>
            <a:r>
              <a:rPr lang="en-US" sz="1200" baseline="0" dirty="0" err="1" smtClean="0">
                <a:latin typeface="Tahoma"/>
                <a:cs typeface="Tahoma"/>
              </a:rPr>
              <a:t>www.history.com</a:t>
            </a:r>
            <a:r>
              <a:rPr lang="en-US" sz="1200" baseline="0" dirty="0" smtClean="0">
                <a:latin typeface="Tahoma"/>
                <a:cs typeface="Tahoma"/>
              </a:rPr>
              <a:t>/speeches/</a:t>
            </a:r>
            <a:r>
              <a:rPr lang="en-US" sz="1200" baseline="0" dirty="0" err="1" smtClean="0">
                <a:latin typeface="Tahoma"/>
                <a:cs typeface="Tahoma"/>
              </a:rPr>
              <a:t>adolf</a:t>
            </a:r>
            <a:r>
              <a:rPr lang="en-US" sz="1200" baseline="0" dirty="0" smtClean="0">
                <a:latin typeface="Tahoma"/>
                <a:cs typeface="Tahoma"/>
              </a:rPr>
              <a:t>-</a:t>
            </a:r>
            <a:r>
              <a:rPr lang="en-US" sz="1200" baseline="0" dirty="0" err="1" smtClean="0">
                <a:latin typeface="Tahoma"/>
                <a:cs typeface="Tahoma"/>
              </a:rPr>
              <a:t>hitler</a:t>
            </a:r>
            <a:r>
              <a:rPr lang="en-US" sz="1200" baseline="0" dirty="0" smtClean="0">
                <a:latin typeface="Tahoma"/>
                <a:cs typeface="Tahoma"/>
              </a:rPr>
              <a:t>-on-the-</a:t>
            </a:r>
            <a:r>
              <a:rPr lang="en-US" sz="1200" baseline="0" dirty="0" err="1" smtClean="0">
                <a:latin typeface="Tahoma"/>
                <a:cs typeface="Tahoma"/>
              </a:rPr>
              <a:t>sudetenland</a:t>
            </a:r>
            <a:r>
              <a:rPr lang="en-US" sz="1200" baseline="0" dirty="0" smtClean="0">
                <a:latin typeface="Tahoma"/>
                <a:cs typeface="Tahoma"/>
              </a:rPr>
              <a:t>-crisis</a:t>
            </a:r>
          </a:p>
          <a:p>
            <a:r>
              <a:rPr lang="en-US" sz="1200" baseline="0" dirty="0" smtClean="0">
                <a:latin typeface="Tahoma"/>
                <a:cs typeface="Tahoma"/>
              </a:rPr>
              <a:t>The link is a sound audio of Hitler’s speech given in 1938 where Hitler talks about how Germans living in Czechoslovakia want closer ties with Germany, meaning that Hitler wants to take over this region of Czechoslovakia. The sound link is in German, but it also includes the crowd’s cheering so students can hear how Hitler was able to ignite passion in the German people.</a:t>
            </a:r>
            <a:endParaRPr lang="en-US" sz="1200" dirty="0" smtClean="0"/>
          </a:p>
          <a:p>
            <a:r>
              <a:rPr lang="en-US" sz="1200" baseline="0" dirty="0" smtClean="0">
                <a:latin typeface="Tahoma"/>
                <a:cs typeface="Tahoma"/>
              </a:rPr>
              <a:t>**Click on the video. The video is a link to Kahn Academy at https://</a:t>
            </a:r>
            <a:r>
              <a:rPr lang="en-US" sz="1200" baseline="0" dirty="0" err="1" smtClean="0">
                <a:latin typeface="Tahoma"/>
                <a:cs typeface="Tahoma"/>
              </a:rPr>
              <a:t>www.khanacademy.org</a:t>
            </a:r>
            <a:r>
              <a:rPr lang="en-US" sz="1200" baseline="0" dirty="0" smtClean="0">
                <a:latin typeface="Tahoma"/>
                <a:cs typeface="Tahoma"/>
              </a:rPr>
              <a:t>/humanities/world-history/euro-</a:t>
            </a:r>
            <a:r>
              <a:rPr lang="en-US" sz="1200" baseline="0" dirty="0" err="1" smtClean="0">
                <a:latin typeface="Tahoma"/>
                <a:cs typeface="Tahoma"/>
              </a:rPr>
              <a:t>hist</a:t>
            </a:r>
            <a:r>
              <a:rPr lang="en-US" sz="1200" baseline="0" dirty="0" smtClean="0">
                <a:latin typeface="Tahoma"/>
                <a:cs typeface="Tahoma"/>
              </a:rPr>
              <a:t>/</a:t>
            </a:r>
            <a:r>
              <a:rPr lang="en-US" sz="1200" baseline="0" dirty="0" err="1" smtClean="0">
                <a:latin typeface="Tahoma"/>
                <a:cs typeface="Tahoma"/>
              </a:rPr>
              <a:t>hitler-nazis</a:t>
            </a:r>
            <a:r>
              <a:rPr lang="en-US" sz="1200" baseline="0" dirty="0" smtClean="0">
                <a:latin typeface="Tahoma"/>
                <a:cs typeface="Tahoma"/>
              </a:rPr>
              <a:t>/v/initial-rise-of-</a:t>
            </a:r>
            <a:r>
              <a:rPr lang="en-US" sz="1200" baseline="0" dirty="0" err="1" smtClean="0">
                <a:latin typeface="Tahoma"/>
                <a:cs typeface="Tahoma"/>
              </a:rPr>
              <a:t>hitler</a:t>
            </a:r>
            <a:r>
              <a:rPr lang="en-US" sz="1200" baseline="0" dirty="0" smtClean="0">
                <a:latin typeface="Tahoma"/>
                <a:cs typeface="Tahoma"/>
              </a:rPr>
              <a:t>-and-the-</a:t>
            </a:r>
            <a:r>
              <a:rPr lang="en-US" sz="1200" baseline="0" dirty="0" err="1" smtClean="0">
                <a:latin typeface="Tahoma"/>
                <a:cs typeface="Tahoma"/>
              </a:rPr>
              <a:t>nazis</a:t>
            </a:r>
            <a:endParaRPr lang="en-US" sz="1200" baseline="0" dirty="0" smtClean="0">
              <a:latin typeface="Tahoma"/>
              <a:cs typeface="Tahoma"/>
            </a:endParaRPr>
          </a:p>
          <a:p>
            <a:r>
              <a:rPr lang="en-US" sz="1200" baseline="0" dirty="0" smtClean="0">
                <a:latin typeface="Tahoma"/>
                <a:cs typeface="Tahoma"/>
              </a:rPr>
              <a:t>The video is about 11 minutes and about the initial rise of Hitler and the Nazi Party.</a:t>
            </a:r>
          </a:p>
        </p:txBody>
      </p:sp>
      <p:sp>
        <p:nvSpPr>
          <p:cNvPr id="4" name="Slide Number Placeholder 3"/>
          <p:cNvSpPr>
            <a:spLocks noGrp="1"/>
          </p:cNvSpPr>
          <p:nvPr>
            <p:ph type="sldNum" sz="quarter" idx="10"/>
          </p:nvPr>
        </p:nvSpPr>
        <p:spPr/>
        <p:txBody>
          <a:bodyPr/>
          <a:lstStyle/>
          <a:p>
            <a:fld id="{71FE5C20-154D-5B44-936C-9880BB2A41F6}" type="slidenum">
              <a:rPr lang="en-US" smtClean="0"/>
              <a:t>4</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Tahoma"/>
                <a:cs typeface="Tahoma"/>
              </a:rPr>
              <a:t>**Click on the photo of the </a:t>
            </a:r>
            <a:r>
              <a:rPr lang="en-US" sz="1200" i="1" baseline="0" dirty="0" smtClean="0">
                <a:latin typeface="Tahoma"/>
                <a:cs typeface="Tahoma"/>
              </a:rPr>
              <a:t>Mein </a:t>
            </a:r>
            <a:r>
              <a:rPr lang="en-US" sz="1200" i="1" baseline="0" dirty="0" err="1" smtClean="0">
                <a:latin typeface="Tahoma"/>
                <a:cs typeface="Tahoma"/>
              </a:rPr>
              <a:t>Kampf</a:t>
            </a:r>
            <a:r>
              <a:rPr lang="en-US" sz="1200" baseline="0" dirty="0" smtClean="0">
                <a:latin typeface="Tahoma"/>
                <a:cs typeface="Tahoma"/>
              </a:rPr>
              <a:t>. The photo is a link to Kahn Academy at https://</a:t>
            </a:r>
            <a:r>
              <a:rPr lang="en-US" sz="1200" baseline="0" dirty="0" err="1" smtClean="0">
                <a:latin typeface="Tahoma"/>
                <a:cs typeface="Tahoma"/>
              </a:rPr>
              <a:t>www.khanacademy.org</a:t>
            </a:r>
            <a:r>
              <a:rPr lang="en-US" sz="1200" baseline="0" dirty="0" smtClean="0">
                <a:latin typeface="Tahoma"/>
                <a:cs typeface="Tahoma"/>
              </a:rPr>
              <a:t>/humanities/world-history/euro-</a:t>
            </a:r>
            <a:r>
              <a:rPr lang="en-US" sz="1200" baseline="0" dirty="0" err="1" smtClean="0">
                <a:latin typeface="Tahoma"/>
                <a:cs typeface="Tahoma"/>
              </a:rPr>
              <a:t>hist</a:t>
            </a:r>
            <a:r>
              <a:rPr lang="en-US" sz="1200" baseline="0" dirty="0" smtClean="0">
                <a:latin typeface="Tahoma"/>
                <a:cs typeface="Tahoma"/>
              </a:rPr>
              <a:t>/</a:t>
            </a:r>
            <a:r>
              <a:rPr lang="en-US" sz="1200" baseline="0" dirty="0" err="1" smtClean="0">
                <a:latin typeface="Tahoma"/>
                <a:cs typeface="Tahoma"/>
              </a:rPr>
              <a:t>hitler-nazis</a:t>
            </a:r>
            <a:r>
              <a:rPr lang="en-US" sz="1200" baseline="0" dirty="0" smtClean="0">
                <a:latin typeface="Tahoma"/>
                <a:cs typeface="Tahoma"/>
              </a:rPr>
              <a:t>/v/</a:t>
            </a:r>
            <a:r>
              <a:rPr lang="en-US" sz="1200" baseline="0" dirty="0" err="1" smtClean="0">
                <a:latin typeface="Tahoma"/>
                <a:cs typeface="Tahoma"/>
              </a:rPr>
              <a:t>hitler</a:t>
            </a:r>
            <a:r>
              <a:rPr lang="en-US" sz="1200" baseline="0" dirty="0" smtClean="0">
                <a:latin typeface="Tahoma"/>
                <a:cs typeface="Tahoma"/>
              </a:rPr>
              <a:t>-s-beer-hall-putsch</a:t>
            </a:r>
          </a:p>
          <a:p>
            <a:r>
              <a:rPr lang="en-US" baseline="0" dirty="0" smtClean="0"/>
              <a:t>The video is about the coup that Hitler staged at the Beer Hall Putsch and his autobiography </a:t>
            </a:r>
            <a:r>
              <a:rPr lang="en-US" i="1" baseline="0" dirty="0" smtClean="0"/>
              <a:t>Mein </a:t>
            </a:r>
            <a:r>
              <a:rPr lang="en-US" i="1" baseline="0" dirty="0" err="1" smtClean="0"/>
              <a:t>Kampf</a:t>
            </a:r>
            <a:r>
              <a:rPr lang="en-US" i="0"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5</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video. It is a link to Kahn Academy at https://</a:t>
            </a:r>
            <a:r>
              <a:rPr lang="en-US" baseline="0" dirty="0" err="1" smtClean="0"/>
              <a:t>www.khanacademy.org</a:t>
            </a:r>
            <a:r>
              <a:rPr lang="en-US" baseline="0" dirty="0" smtClean="0"/>
              <a:t>/humanities/world-history/euro-</a:t>
            </a:r>
            <a:r>
              <a:rPr lang="en-US" baseline="0" dirty="0" err="1" smtClean="0"/>
              <a:t>hist</a:t>
            </a:r>
            <a:r>
              <a:rPr lang="en-US" baseline="0" dirty="0" smtClean="0"/>
              <a:t>/</a:t>
            </a:r>
            <a:r>
              <a:rPr lang="en-US" baseline="0" dirty="0" err="1" smtClean="0"/>
              <a:t>hitler-nazis</a:t>
            </a:r>
            <a:r>
              <a:rPr lang="en-US" baseline="0" dirty="0" smtClean="0"/>
              <a:t>/v/</a:t>
            </a:r>
            <a:r>
              <a:rPr lang="en-US" baseline="0" dirty="0" err="1" smtClean="0"/>
              <a:t>hitler</a:t>
            </a:r>
            <a:r>
              <a:rPr lang="en-US" baseline="0" dirty="0" smtClean="0"/>
              <a:t>-and-the-</a:t>
            </a:r>
            <a:r>
              <a:rPr lang="en-US" baseline="0" dirty="0" err="1" smtClean="0"/>
              <a:t>nazis</a:t>
            </a:r>
            <a:r>
              <a:rPr lang="en-US" baseline="0" dirty="0" smtClean="0"/>
              <a:t>-come-to-power</a:t>
            </a:r>
          </a:p>
          <a:p>
            <a:r>
              <a:rPr lang="en-US" baseline="0" dirty="0" smtClean="0"/>
              <a:t>The video talks about the US Stock Market Crash. Watch from the beginning to the 2:02 mark.</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6</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7</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video. The video is a link to Kahn Academy at https://</a:t>
            </a:r>
            <a:r>
              <a:rPr lang="en-US" baseline="0" dirty="0" err="1" smtClean="0"/>
              <a:t>www.khanacademy.org</a:t>
            </a:r>
            <a:r>
              <a:rPr lang="en-US" baseline="0" dirty="0" smtClean="0"/>
              <a:t>/humanities/world-history/euro-</a:t>
            </a:r>
            <a:r>
              <a:rPr lang="en-US" baseline="0" dirty="0" err="1" smtClean="0"/>
              <a:t>hist</a:t>
            </a:r>
            <a:r>
              <a:rPr lang="en-US" baseline="0" dirty="0" smtClean="0"/>
              <a:t>/</a:t>
            </a:r>
            <a:r>
              <a:rPr lang="en-US" baseline="0" dirty="0" err="1" smtClean="0"/>
              <a:t>hitler-nazis</a:t>
            </a:r>
            <a:r>
              <a:rPr lang="en-US" baseline="0" dirty="0" smtClean="0"/>
              <a:t>/v/</a:t>
            </a:r>
            <a:r>
              <a:rPr lang="en-US" baseline="0" dirty="0" err="1" smtClean="0"/>
              <a:t>hitler</a:t>
            </a:r>
            <a:r>
              <a:rPr lang="en-US" baseline="0" dirty="0" smtClean="0"/>
              <a:t>-and-the-</a:t>
            </a:r>
            <a:r>
              <a:rPr lang="en-US" baseline="0" dirty="0" err="1" smtClean="0"/>
              <a:t>nazis</a:t>
            </a:r>
            <a:r>
              <a:rPr lang="en-US" baseline="0" dirty="0" smtClean="0"/>
              <a:t>-come-to-power</a:t>
            </a:r>
          </a:p>
          <a:p>
            <a:r>
              <a:rPr lang="en-US" baseline="0" dirty="0" smtClean="0"/>
              <a:t>The video is about Hitler and the Nazi Party gaining power in Germany. Begin at the 2:03 mark to the end.</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8</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video. The video is a link to Kahn Academy at https://</a:t>
            </a:r>
            <a:r>
              <a:rPr lang="en-US" baseline="0" dirty="0" err="1" smtClean="0"/>
              <a:t>www.khanacademy.org</a:t>
            </a:r>
            <a:r>
              <a:rPr lang="en-US" baseline="0" dirty="0" smtClean="0"/>
              <a:t>/humanities/world-history/euro-</a:t>
            </a:r>
            <a:r>
              <a:rPr lang="en-US" baseline="0" dirty="0" err="1" smtClean="0"/>
              <a:t>hist</a:t>
            </a:r>
            <a:r>
              <a:rPr lang="en-US" baseline="0" dirty="0" smtClean="0"/>
              <a:t>/</a:t>
            </a:r>
            <a:r>
              <a:rPr lang="en-US" baseline="0" dirty="0" err="1" smtClean="0"/>
              <a:t>hitler-nazis</a:t>
            </a:r>
            <a:r>
              <a:rPr lang="en-US" baseline="0" dirty="0" smtClean="0"/>
              <a:t>/v/night-of-the-long-knives</a:t>
            </a:r>
          </a:p>
          <a:p>
            <a:r>
              <a:rPr lang="en-US" baseline="0" dirty="0" smtClean="0"/>
              <a:t>The video is about how Hitler removed ALL political opponents, not just other parties but also opponents within the Nazi Party. </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9</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the video. The video is a link to Kahn Academy at https://</a:t>
            </a:r>
            <a:r>
              <a:rPr lang="en-US" baseline="0" dirty="0" err="1" smtClean="0"/>
              <a:t>www.khanacademy.org</a:t>
            </a:r>
            <a:r>
              <a:rPr lang="en-US" baseline="0" dirty="0" smtClean="0"/>
              <a:t>/humanities/world-history/euro-</a:t>
            </a:r>
            <a:r>
              <a:rPr lang="en-US" baseline="0" dirty="0" err="1" smtClean="0"/>
              <a:t>hist</a:t>
            </a:r>
            <a:r>
              <a:rPr lang="en-US" baseline="0" dirty="0" smtClean="0"/>
              <a:t>/</a:t>
            </a:r>
            <a:r>
              <a:rPr lang="en-US" baseline="0" dirty="0" err="1" smtClean="0"/>
              <a:t>hitler-nazis</a:t>
            </a:r>
            <a:r>
              <a:rPr lang="en-US" baseline="0" dirty="0" smtClean="0"/>
              <a:t>/v/</a:t>
            </a:r>
            <a:r>
              <a:rPr lang="en-US" baseline="0" dirty="0" err="1" smtClean="0"/>
              <a:t>nazi</a:t>
            </a:r>
            <a:r>
              <a:rPr lang="en-US" baseline="0" dirty="0" smtClean="0"/>
              <a:t>-aggression-and-appeasement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video is about Hitler’s growing aggression, and Great Britain and France’s appeasement. It is about 7 minutes long.</a:t>
            </a:r>
            <a:endParaRPr lang="en-US"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10</a:t>
            </a:fld>
            <a:endParaRPr lang="en-US"/>
          </a:p>
        </p:txBody>
      </p:sp>
    </p:spTree>
    <p:extLst>
      <p:ext uri="{BB962C8B-B14F-4D97-AF65-F5344CB8AC3E}">
        <p14:creationId xmlns:p14="http://schemas.microsoft.com/office/powerpoint/2010/main" val="15475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53205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50124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41953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6412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E5358-1722-B647-A49F-85A30D9F6B39}"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22110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E5358-1722-B647-A49F-85A30D9F6B39}"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9203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E5358-1722-B647-A49F-85A30D9F6B39}" type="datetimeFigureOut">
              <a:rPr lang="en-US" smtClean="0"/>
              <a:t>11/30/17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7348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E5358-1722-B647-A49F-85A30D9F6B39}" type="datetimeFigureOut">
              <a:rPr lang="en-US" smtClean="0"/>
              <a:t>11/30/17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76007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E5358-1722-B647-A49F-85A30D9F6B39}" type="datetimeFigureOut">
              <a:rPr lang="en-US" smtClean="0"/>
              <a:t>11/30/17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269482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5358-1722-B647-A49F-85A30D9F6B39}"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224593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5358-1722-B647-A49F-85A30D9F6B39}"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252595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E5358-1722-B647-A49F-85A30D9F6B39}" type="datetimeFigureOut">
              <a:rPr lang="en-US" smtClean="0"/>
              <a:t>11/30/17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9BA9-CAC4-3D47-BC25-3FF70FCB7839}" type="slidenum">
              <a:rPr lang="en-US" smtClean="0"/>
              <a:t>‹#›</a:t>
            </a:fld>
            <a:endParaRPr lang="en-US"/>
          </a:p>
        </p:txBody>
      </p:sp>
    </p:spTree>
    <p:extLst>
      <p:ext uri="{BB962C8B-B14F-4D97-AF65-F5344CB8AC3E}">
        <p14:creationId xmlns:p14="http://schemas.microsoft.com/office/powerpoint/2010/main" val="355545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www.theholocaustexplained.org/ks3/the-final-solution/german-expansionism/german-occupation-of-europe/#.Vwz_yYTU_DI" TargetMode="External"/><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hyperlink" Target="https://www.khanacademy.org/humanities/world-history/euro-hist/hitler-nazis/v/hitler-s-beer-hall-putsch" TargetMode="External"/><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www.history.com/speeches/adolf-hitler-on-the-sudetenland-crisis" TargetMode="External"/><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www.khanacademy.org/humanities/world-history/euro-hist/hitler-nazis/v/hitler-s-beer-hall-putsch" TargetMode="External"/><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3978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615407"/>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With Hitler dictator of Germany and no opposition, he begins to expand the German Empire.</a:t>
            </a:r>
          </a:p>
        </p:txBody>
      </p:sp>
      <p:sp>
        <p:nvSpPr>
          <p:cNvPr id="16" name="TextBox 15"/>
          <p:cNvSpPr txBox="1"/>
          <p:nvPr/>
        </p:nvSpPr>
        <p:spPr>
          <a:xfrm>
            <a:off x="1812" y="2640017"/>
            <a:ext cx="9229776" cy="861774"/>
          </a:xfrm>
          <a:prstGeom prst="rect">
            <a:avLst/>
          </a:prstGeom>
          <a:noFill/>
        </p:spPr>
        <p:txBody>
          <a:bodyPr wrap="square" rtlCol="0">
            <a:spAutoFit/>
          </a:bodyPr>
          <a:lstStyle/>
          <a:p>
            <a:pPr algn="ctr"/>
            <a:r>
              <a:rPr lang="en-US" sz="5000" dirty="0" smtClean="0">
                <a:ln>
                  <a:solidFill>
                    <a:schemeClr val="tx1"/>
                  </a:solidFill>
                </a:ln>
                <a:solidFill>
                  <a:srgbClr val="B9B376"/>
                </a:solidFill>
                <a:latin typeface="Tacoma"/>
                <a:cs typeface="Tacoma"/>
              </a:rPr>
              <a:t>Appeasement</a:t>
            </a:r>
            <a:endParaRPr lang="en-US" sz="5000" dirty="0">
              <a:ln>
                <a:solidFill>
                  <a:schemeClr val="tx1"/>
                </a:solidFill>
              </a:ln>
              <a:solidFill>
                <a:srgbClr val="B9B376"/>
              </a:solidFill>
              <a:latin typeface="Tacoma"/>
              <a:cs typeface="Tacoma"/>
            </a:endParaRPr>
          </a:p>
        </p:txBody>
      </p:sp>
      <p:sp>
        <p:nvSpPr>
          <p:cNvPr id="17" name="TextBox 16"/>
          <p:cNvSpPr txBox="1"/>
          <p:nvPr/>
        </p:nvSpPr>
        <p:spPr>
          <a:xfrm>
            <a:off x="-16282" y="3427715"/>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Great Britain and France were aware of Hitler’s actions but look the other way to avoid another conflict. </a:t>
            </a:r>
          </a:p>
        </p:txBody>
      </p:sp>
      <p:sp>
        <p:nvSpPr>
          <p:cNvPr id="21" name="TextBox 20"/>
          <p:cNvSpPr txBox="1"/>
          <p:nvPr/>
        </p:nvSpPr>
        <p:spPr>
          <a:xfrm>
            <a:off x="38147" y="4722234"/>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They hoped that Hitler would become satisfied with gaining some land and stop.</a:t>
            </a:r>
          </a:p>
        </p:txBody>
      </p:sp>
      <p:sp>
        <p:nvSpPr>
          <p:cNvPr id="22" name="TextBox 21"/>
          <p:cNvSpPr txBox="1"/>
          <p:nvPr/>
        </p:nvSpPr>
        <p:spPr>
          <a:xfrm>
            <a:off x="1812" y="1319140"/>
            <a:ext cx="9229776" cy="487313"/>
          </a:xfrm>
          <a:prstGeom prst="rect">
            <a:avLst/>
          </a:prstGeom>
          <a:noFill/>
        </p:spPr>
        <p:txBody>
          <a:bodyPr wrap="square" rtlCol="0" anchor="t">
            <a:spAutoFit/>
          </a:bodyPr>
          <a:lstStyle/>
          <a:p>
            <a:pPr algn="ctr">
              <a:lnSpc>
                <a:spcPct val="90000"/>
              </a:lnSpc>
            </a:pPr>
            <a:r>
              <a:rPr lang="en-US" sz="2800" b="1" dirty="0" smtClean="0">
                <a:latin typeface="Tahoma"/>
                <a:cs typeface="Tahoma"/>
              </a:rPr>
              <a:t>Hitler began to violate the Treaty of Versailles.</a:t>
            </a:r>
          </a:p>
        </p:txBody>
      </p:sp>
      <p:sp>
        <p:nvSpPr>
          <p:cNvPr id="27" name="TextBox 26"/>
          <p:cNvSpPr txBox="1"/>
          <p:nvPr/>
        </p:nvSpPr>
        <p:spPr>
          <a:xfrm>
            <a:off x="51301" y="1770098"/>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rebuilds military and increases weapons</a:t>
            </a:r>
          </a:p>
        </p:txBody>
      </p:sp>
      <p:sp>
        <p:nvSpPr>
          <p:cNvPr id="28" name="TextBox 27"/>
          <p:cNvSpPr txBox="1"/>
          <p:nvPr/>
        </p:nvSpPr>
        <p:spPr>
          <a:xfrm>
            <a:off x="51301" y="2063914"/>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stops paying reparations</a:t>
            </a:r>
          </a:p>
        </p:txBody>
      </p:sp>
      <p:sp>
        <p:nvSpPr>
          <p:cNvPr id="30" name="TextBox 29"/>
          <p:cNvSpPr txBox="1"/>
          <p:nvPr/>
        </p:nvSpPr>
        <p:spPr>
          <a:xfrm>
            <a:off x="1812" y="2418773"/>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expands German lands</a:t>
            </a:r>
          </a:p>
        </p:txBody>
      </p:sp>
      <p:sp>
        <p:nvSpPr>
          <p:cNvPr id="32" name="TextBox 31"/>
          <p:cNvSpPr txBox="1"/>
          <p:nvPr/>
        </p:nvSpPr>
        <p:spPr>
          <a:xfrm>
            <a:off x="20004" y="4062516"/>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Hitler became more aggressive and annexed Austria and took over part of Czechoslovakia in 1938.</a:t>
            </a:r>
          </a:p>
        </p:txBody>
      </p:sp>
      <p:sp>
        <p:nvSpPr>
          <p:cNvPr id="34" name="TextBox 33"/>
          <p:cNvSpPr txBox="1"/>
          <p:nvPr/>
        </p:nvSpPr>
        <p:spPr>
          <a:xfrm>
            <a:off x="1451429" y="5357035"/>
            <a:ext cx="7743872" cy="1012072"/>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Hitler saw that Great Britain and France were not going to stop him, so he invaded Poland on September 1, 1939, which started World War II.</a:t>
            </a:r>
          </a:p>
        </p:txBody>
      </p:sp>
    </p:spTree>
    <p:extLst>
      <p:ext uri="{BB962C8B-B14F-4D97-AF65-F5344CB8AC3E}">
        <p14:creationId xmlns:p14="http://schemas.microsoft.com/office/powerpoint/2010/main" val="11174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Scale>
                                      <p:cBhvr>
                                        <p:cTn id="4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6"/>
                                        </p:tgtEl>
                                        <p:attrNameLst>
                                          <p:attrName>ppt_x</p:attrName>
                                          <p:attrName>ppt_y</p:attrName>
                                        </p:attrNameLst>
                                      </p:cBhvr>
                                    </p:animMotion>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6" grpId="0"/>
      <p:bldP spid="17" grpId="0"/>
      <p:bldP spid="21" grpId="0"/>
      <p:bldP spid="22" grpId="0"/>
      <p:bldP spid="27" grpId="0"/>
      <p:bldP spid="28" grpId="0"/>
      <p:bldP spid="30"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615407"/>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Once Hitler invaded Poland, the German army quickly took over most of Europe using a lightening war called a </a:t>
            </a:r>
            <a:r>
              <a:rPr lang="en-US" sz="2200" b="1" dirty="0" smtClean="0">
                <a:latin typeface="Tahoma"/>
                <a:cs typeface="Tahoma"/>
              </a:rPr>
              <a:t>Blitzkrieg</a:t>
            </a:r>
            <a:r>
              <a:rPr lang="en-US" sz="2200" dirty="0" smtClean="0">
                <a:latin typeface="Tahoma"/>
                <a:cs typeface="Tahoma"/>
              </a:rPr>
              <a:t>. </a:t>
            </a:r>
          </a:p>
        </p:txBody>
      </p:sp>
      <p:sp>
        <p:nvSpPr>
          <p:cNvPr id="16" name="TextBox 15"/>
          <p:cNvSpPr txBox="1"/>
          <p:nvPr/>
        </p:nvSpPr>
        <p:spPr>
          <a:xfrm>
            <a:off x="821366" y="4311369"/>
            <a:ext cx="2607634" cy="707886"/>
          </a:xfrm>
          <a:prstGeom prst="rect">
            <a:avLst/>
          </a:prstGeom>
          <a:noFill/>
        </p:spPr>
        <p:txBody>
          <a:bodyPr wrap="square" rtlCol="0">
            <a:spAutoFit/>
          </a:bodyPr>
          <a:lstStyle/>
          <a:p>
            <a:pPr algn="ctr"/>
            <a:r>
              <a:rPr lang="en-US" sz="4000" dirty="0" err="1" smtClean="0">
                <a:ln>
                  <a:solidFill>
                    <a:schemeClr val="tx1"/>
                  </a:solidFill>
                </a:ln>
                <a:solidFill>
                  <a:srgbClr val="B9B376"/>
                </a:solidFill>
                <a:latin typeface="Tacoma"/>
                <a:cs typeface="Tacoma"/>
              </a:rPr>
              <a:t>Romas</a:t>
            </a:r>
            <a:endParaRPr lang="en-US" sz="4000" dirty="0">
              <a:ln>
                <a:solidFill>
                  <a:schemeClr val="tx1"/>
                </a:solidFill>
              </a:ln>
              <a:solidFill>
                <a:srgbClr val="B9B376"/>
              </a:solidFill>
              <a:latin typeface="Tacoma"/>
              <a:cs typeface="Tacoma"/>
            </a:endParaRPr>
          </a:p>
        </p:txBody>
      </p:sp>
      <p:sp>
        <p:nvSpPr>
          <p:cNvPr id="17" name="TextBox 16"/>
          <p:cNvSpPr txBox="1"/>
          <p:nvPr/>
        </p:nvSpPr>
        <p:spPr>
          <a:xfrm>
            <a:off x="-16282" y="3074028"/>
            <a:ext cx="9144000" cy="707373"/>
          </a:xfrm>
          <a:prstGeom prst="rect">
            <a:avLst/>
          </a:prstGeom>
          <a:noFill/>
        </p:spPr>
        <p:txBody>
          <a:bodyPr wrap="square" rtlCol="0" anchor="t">
            <a:spAutoFit/>
          </a:bodyPr>
          <a:lstStyle/>
          <a:p>
            <a:pPr algn="ctr">
              <a:lnSpc>
                <a:spcPct val="90000"/>
              </a:lnSpc>
            </a:pPr>
            <a:r>
              <a:rPr lang="en-US" sz="2200" b="1" dirty="0" smtClean="0">
                <a:latin typeface="Tahoma"/>
                <a:cs typeface="Tahoma"/>
              </a:rPr>
              <a:t>Hitler not only wanted to conquer all of Europe, he wanted to rid Europe of “impure” races.</a:t>
            </a:r>
          </a:p>
        </p:txBody>
      </p:sp>
      <p:sp>
        <p:nvSpPr>
          <p:cNvPr id="21" name="TextBox 20"/>
          <p:cNvSpPr txBox="1"/>
          <p:nvPr/>
        </p:nvSpPr>
        <p:spPr>
          <a:xfrm>
            <a:off x="38147" y="3996718"/>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He also targeted other groups of people he considered inferior for the New Germany.</a:t>
            </a:r>
          </a:p>
        </p:txBody>
      </p:sp>
      <p:sp>
        <p:nvSpPr>
          <p:cNvPr id="27" name="TextBox 26"/>
          <p:cNvSpPr txBox="1"/>
          <p:nvPr/>
        </p:nvSpPr>
        <p:spPr>
          <a:xfrm>
            <a:off x="-16282" y="1603366"/>
            <a:ext cx="4983797" cy="1179297"/>
          </a:xfrm>
          <a:prstGeom prst="rect">
            <a:avLst/>
          </a:prstGeom>
          <a:noFill/>
        </p:spPr>
        <p:txBody>
          <a:bodyPr wrap="square" rtlCol="0" anchor="t">
            <a:spAutoFit/>
          </a:bodyPr>
          <a:lstStyle/>
          <a:p>
            <a:pPr algn="ctr">
              <a:lnSpc>
                <a:spcPct val="90000"/>
              </a:lnSpc>
            </a:pPr>
            <a:r>
              <a:rPr lang="en-US" sz="2600" b="1" dirty="0" smtClean="0">
                <a:latin typeface="Tahoma"/>
                <a:cs typeface="Tahoma"/>
              </a:rPr>
              <a:t>By the end of 1940, most of Europe was under Hitler’s control.</a:t>
            </a:r>
          </a:p>
        </p:txBody>
      </p:sp>
      <p:sp>
        <p:nvSpPr>
          <p:cNvPr id="32" name="TextBox 31"/>
          <p:cNvSpPr txBox="1"/>
          <p:nvPr/>
        </p:nvSpPr>
        <p:spPr>
          <a:xfrm>
            <a:off x="20004" y="3694013"/>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He blamed the Jews for Germanys problems.</a:t>
            </a:r>
          </a:p>
        </p:txBody>
      </p:sp>
      <p:pic>
        <p:nvPicPr>
          <p:cNvPr id="2" name="Picture 1" descr="Screen Shot 2016-04-12 at 10.03.33 A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1326182"/>
            <a:ext cx="2496457" cy="1664305"/>
          </a:xfrm>
          <a:prstGeom prst="rect">
            <a:avLst/>
          </a:prstGeom>
          <a:ln>
            <a:solidFill>
              <a:srgbClr val="000000"/>
            </a:solidFill>
          </a:ln>
        </p:spPr>
      </p:pic>
      <p:sp>
        <p:nvSpPr>
          <p:cNvPr id="19" name="TextBox 18"/>
          <p:cNvSpPr txBox="1"/>
          <p:nvPr/>
        </p:nvSpPr>
        <p:spPr>
          <a:xfrm>
            <a:off x="5956633" y="4320730"/>
            <a:ext cx="2607634" cy="707886"/>
          </a:xfrm>
          <a:prstGeom prst="rect">
            <a:avLst/>
          </a:prstGeom>
          <a:noFill/>
        </p:spPr>
        <p:txBody>
          <a:bodyPr wrap="square" rtlCol="0">
            <a:spAutoFit/>
          </a:bodyPr>
          <a:lstStyle/>
          <a:p>
            <a:pPr algn="ctr"/>
            <a:r>
              <a:rPr lang="en-US" sz="4000" dirty="0" smtClean="0">
                <a:ln>
                  <a:solidFill>
                    <a:schemeClr val="tx1"/>
                  </a:solidFill>
                </a:ln>
                <a:solidFill>
                  <a:srgbClr val="B9B376"/>
                </a:solidFill>
                <a:latin typeface="Tacoma"/>
                <a:cs typeface="Tacoma"/>
              </a:rPr>
              <a:t>Slavs</a:t>
            </a:r>
            <a:endParaRPr lang="en-US" sz="4000" dirty="0">
              <a:ln>
                <a:solidFill>
                  <a:schemeClr val="tx1"/>
                </a:solidFill>
              </a:ln>
              <a:solidFill>
                <a:srgbClr val="B9B376"/>
              </a:solidFill>
              <a:latin typeface="Tacoma"/>
              <a:cs typeface="Tacoma"/>
            </a:endParaRPr>
          </a:p>
        </p:txBody>
      </p:sp>
      <p:sp>
        <p:nvSpPr>
          <p:cNvPr id="20" name="TextBox 19"/>
          <p:cNvSpPr txBox="1"/>
          <p:nvPr/>
        </p:nvSpPr>
        <p:spPr>
          <a:xfrm>
            <a:off x="4742220" y="5149414"/>
            <a:ext cx="4782457" cy="656590"/>
          </a:xfrm>
          <a:prstGeom prst="rect">
            <a:avLst/>
          </a:prstGeom>
          <a:noFill/>
        </p:spPr>
        <p:txBody>
          <a:bodyPr wrap="square" rtlCol="0">
            <a:spAutoFit/>
          </a:bodyPr>
          <a:lstStyle/>
          <a:p>
            <a:pPr algn="ctr">
              <a:lnSpc>
                <a:spcPct val="90000"/>
              </a:lnSpc>
            </a:pPr>
            <a:r>
              <a:rPr lang="en-US" sz="4000" dirty="0">
                <a:ln>
                  <a:solidFill>
                    <a:schemeClr val="tx1"/>
                  </a:solidFill>
                </a:ln>
                <a:solidFill>
                  <a:srgbClr val="B9B376"/>
                </a:solidFill>
                <a:latin typeface="Tacoma"/>
                <a:cs typeface="Tacoma"/>
              </a:rPr>
              <a:t>m</a:t>
            </a:r>
            <a:r>
              <a:rPr lang="en-US" sz="4000" dirty="0" smtClean="0">
                <a:ln>
                  <a:solidFill>
                    <a:schemeClr val="tx1"/>
                  </a:solidFill>
                </a:ln>
                <a:solidFill>
                  <a:srgbClr val="B9B376"/>
                </a:solidFill>
                <a:latin typeface="Tacoma"/>
                <a:cs typeface="Tacoma"/>
              </a:rPr>
              <a:t>entally disabled</a:t>
            </a:r>
            <a:endParaRPr lang="en-US" sz="4000" dirty="0">
              <a:ln>
                <a:solidFill>
                  <a:schemeClr val="tx1"/>
                </a:solidFill>
              </a:ln>
              <a:solidFill>
                <a:srgbClr val="B9B376"/>
              </a:solidFill>
              <a:latin typeface="Tacoma"/>
              <a:cs typeface="Tacoma"/>
            </a:endParaRPr>
          </a:p>
        </p:txBody>
      </p:sp>
      <p:sp>
        <p:nvSpPr>
          <p:cNvPr id="23" name="TextBox 22"/>
          <p:cNvSpPr txBox="1"/>
          <p:nvPr/>
        </p:nvSpPr>
        <p:spPr>
          <a:xfrm>
            <a:off x="443524" y="6101491"/>
            <a:ext cx="5476823" cy="656590"/>
          </a:xfrm>
          <a:prstGeom prst="rect">
            <a:avLst/>
          </a:prstGeom>
          <a:noFill/>
        </p:spPr>
        <p:txBody>
          <a:bodyPr wrap="square" rtlCol="0">
            <a:spAutoFit/>
          </a:bodyPr>
          <a:lstStyle/>
          <a:p>
            <a:pPr algn="ctr">
              <a:lnSpc>
                <a:spcPct val="90000"/>
              </a:lnSpc>
            </a:pPr>
            <a:r>
              <a:rPr lang="en-US" sz="4000" dirty="0" smtClean="0">
                <a:ln>
                  <a:solidFill>
                    <a:schemeClr val="tx1"/>
                  </a:solidFill>
                </a:ln>
                <a:solidFill>
                  <a:srgbClr val="B9B376"/>
                </a:solidFill>
                <a:latin typeface="Tacoma"/>
                <a:cs typeface="Tacoma"/>
              </a:rPr>
              <a:t>physically disabled</a:t>
            </a:r>
            <a:endParaRPr lang="en-US" sz="4000" dirty="0">
              <a:ln>
                <a:solidFill>
                  <a:schemeClr val="tx1"/>
                </a:solidFill>
              </a:ln>
              <a:solidFill>
                <a:srgbClr val="B9B376"/>
              </a:solidFill>
              <a:latin typeface="Tacoma"/>
              <a:cs typeface="Tacoma"/>
            </a:endParaRPr>
          </a:p>
        </p:txBody>
      </p:sp>
      <p:sp>
        <p:nvSpPr>
          <p:cNvPr id="25" name="TextBox 24"/>
          <p:cNvSpPr txBox="1"/>
          <p:nvPr/>
        </p:nvSpPr>
        <p:spPr>
          <a:xfrm>
            <a:off x="-106997" y="5173383"/>
            <a:ext cx="5059997" cy="656590"/>
          </a:xfrm>
          <a:prstGeom prst="rect">
            <a:avLst/>
          </a:prstGeom>
          <a:noFill/>
        </p:spPr>
        <p:txBody>
          <a:bodyPr wrap="square" rtlCol="0">
            <a:spAutoFit/>
          </a:bodyPr>
          <a:lstStyle/>
          <a:p>
            <a:pPr algn="ctr">
              <a:lnSpc>
                <a:spcPct val="90000"/>
              </a:lnSpc>
            </a:pPr>
            <a:r>
              <a:rPr lang="en-US" sz="4000" dirty="0" smtClean="0">
                <a:ln>
                  <a:solidFill>
                    <a:schemeClr val="tx1"/>
                  </a:solidFill>
                </a:ln>
                <a:solidFill>
                  <a:srgbClr val="B9B376"/>
                </a:solidFill>
                <a:latin typeface="Tacoma"/>
                <a:cs typeface="Tacoma"/>
              </a:rPr>
              <a:t>Jehovah’s Witnesses</a:t>
            </a:r>
            <a:endParaRPr lang="en-US" sz="4000" dirty="0">
              <a:ln>
                <a:solidFill>
                  <a:schemeClr val="tx1"/>
                </a:solidFill>
              </a:ln>
              <a:solidFill>
                <a:srgbClr val="B9B376"/>
              </a:solidFill>
              <a:latin typeface="Tacoma"/>
              <a:cs typeface="Tacoma"/>
            </a:endParaRPr>
          </a:p>
        </p:txBody>
      </p:sp>
      <p:sp>
        <p:nvSpPr>
          <p:cNvPr id="26" name="TextBox 25"/>
          <p:cNvSpPr txBox="1"/>
          <p:nvPr/>
        </p:nvSpPr>
        <p:spPr>
          <a:xfrm>
            <a:off x="5920347" y="5991503"/>
            <a:ext cx="3528832" cy="656590"/>
          </a:xfrm>
          <a:prstGeom prst="rect">
            <a:avLst/>
          </a:prstGeom>
          <a:noFill/>
        </p:spPr>
        <p:txBody>
          <a:bodyPr wrap="square" rtlCol="0">
            <a:spAutoFit/>
          </a:bodyPr>
          <a:lstStyle/>
          <a:p>
            <a:pPr algn="ctr">
              <a:lnSpc>
                <a:spcPct val="90000"/>
              </a:lnSpc>
            </a:pPr>
            <a:r>
              <a:rPr lang="en-US" sz="4000" dirty="0">
                <a:ln>
                  <a:solidFill>
                    <a:schemeClr val="tx1"/>
                  </a:solidFill>
                </a:ln>
                <a:solidFill>
                  <a:srgbClr val="B9B376"/>
                </a:solidFill>
                <a:latin typeface="Tacoma"/>
                <a:cs typeface="Tacoma"/>
              </a:rPr>
              <a:t>a</a:t>
            </a:r>
            <a:r>
              <a:rPr lang="en-US" sz="4000" dirty="0" smtClean="0">
                <a:ln>
                  <a:solidFill>
                    <a:schemeClr val="tx1"/>
                  </a:solidFill>
                </a:ln>
                <a:solidFill>
                  <a:srgbClr val="B9B376"/>
                </a:solidFill>
                <a:latin typeface="Tacoma"/>
                <a:cs typeface="Tacoma"/>
              </a:rPr>
              <a:t>nd more</a:t>
            </a:r>
            <a:r>
              <a:rPr lang="is-IS" sz="4000" dirty="0" smtClean="0">
                <a:ln>
                  <a:solidFill>
                    <a:schemeClr val="tx1"/>
                  </a:solidFill>
                </a:ln>
                <a:solidFill>
                  <a:srgbClr val="B9B376"/>
                </a:solidFill>
                <a:latin typeface="Tacoma"/>
                <a:cs typeface="Tacoma"/>
              </a:rPr>
              <a:t>…</a:t>
            </a:r>
            <a:endParaRPr lang="en-US" sz="4000" dirty="0">
              <a:ln>
                <a:solidFill>
                  <a:schemeClr val="tx1"/>
                </a:solidFill>
              </a:ln>
              <a:solidFill>
                <a:srgbClr val="B9B376"/>
              </a:solidFill>
              <a:latin typeface="Tacoma"/>
              <a:cs typeface="Tacoma"/>
            </a:endParaRPr>
          </a:p>
        </p:txBody>
      </p:sp>
    </p:spTree>
    <p:extLst>
      <p:ext uri="{BB962C8B-B14F-4D97-AF65-F5344CB8AC3E}">
        <p14:creationId xmlns:p14="http://schemas.microsoft.com/office/powerpoint/2010/main" val="130170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360"/>
                                          </p:val>
                                        </p:tav>
                                        <p:tav tm="100000">
                                          <p:val>
                                            <p:fltVal val="0"/>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anim calcmode="lin" valueType="num">
                                      <p:cBhvr>
                                        <p:cTn id="68" dur="2000" fill="hold"/>
                                        <p:tgtEl>
                                          <p:spTgt spid="23"/>
                                        </p:tgtEl>
                                        <p:attrNameLst>
                                          <p:attrName>style.rotation</p:attrName>
                                        </p:attrNameLst>
                                      </p:cBhvr>
                                      <p:tavLst>
                                        <p:tav tm="0">
                                          <p:val>
                                            <p:fltVal val="720"/>
                                          </p:val>
                                        </p:tav>
                                        <p:tav tm="100000">
                                          <p:val>
                                            <p:fltVal val="0"/>
                                          </p:val>
                                        </p:tav>
                                      </p:tavLst>
                                    </p:anim>
                                    <p:anim calcmode="lin" valueType="num">
                                      <p:cBhvr>
                                        <p:cTn id="69" dur="2000" fill="hold"/>
                                        <p:tgtEl>
                                          <p:spTgt spid="23"/>
                                        </p:tgtEl>
                                        <p:attrNameLst>
                                          <p:attrName>ppt_h</p:attrName>
                                        </p:attrNameLst>
                                      </p:cBhvr>
                                      <p:tavLst>
                                        <p:tav tm="0">
                                          <p:val>
                                            <p:fltVal val="0"/>
                                          </p:val>
                                        </p:tav>
                                        <p:tav tm="100000">
                                          <p:val>
                                            <p:strVal val="#ppt_h"/>
                                          </p:val>
                                        </p:tav>
                                      </p:tavLst>
                                    </p:anim>
                                    <p:anim calcmode="lin" valueType="num">
                                      <p:cBhvr>
                                        <p:cTn id="70"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Scale>
                                      <p:cBhvr>
                                        <p:cTn id="7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9"/>
                                        </p:tgtEl>
                                        <p:attrNameLst>
                                          <p:attrName>ppt_x</p:attrName>
                                          <p:attrName>ppt_y</p:attrName>
                                        </p:attrNameLst>
                                      </p:cBhvr>
                                    </p:animMotion>
                                    <p:animEffect transition="in" filter="fade">
                                      <p:cBhvr>
                                        <p:cTn id="77" dur="1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800" decel="100000"/>
                                        <p:tgtEl>
                                          <p:spTgt spid="25"/>
                                        </p:tgtEl>
                                      </p:cBhvr>
                                    </p:animEffect>
                                    <p:anim calcmode="lin" valueType="num">
                                      <p:cBhvr>
                                        <p:cTn id="83" dur="800" decel="100000" fill="hold"/>
                                        <p:tgtEl>
                                          <p:spTgt spid="25"/>
                                        </p:tgtEl>
                                        <p:attrNameLst>
                                          <p:attrName>style.rotation</p:attrName>
                                        </p:attrNameLst>
                                      </p:cBhvr>
                                      <p:tavLst>
                                        <p:tav tm="0">
                                          <p:val>
                                            <p:fltVal val="-90"/>
                                          </p:val>
                                        </p:tav>
                                        <p:tav tm="100000">
                                          <p:val>
                                            <p:fltVal val="0"/>
                                          </p:val>
                                        </p:tav>
                                      </p:tavLst>
                                    </p:anim>
                                    <p:anim calcmode="lin" valueType="num">
                                      <p:cBhvr>
                                        <p:cTn id="84" dur="800" decel="100000" fill="hold"/>
                                        <p:tgtEl>
                                          <p:spTgt spid="25"/>
                                        </p:tgtEl>
                                        <p:attrNameLst>
                                          <p:attrName>ppt_x</p:attrName>
                                        </p:attrNameLst>
                                      </p:cBhvr>
                                      <p:tavLst>
                                        <p:tav tm="0">
                                          <p:val>
                                            <p:strVal val="#ppt_x+0.4"/>
                                          </p:val>
                                        </p:tav>
                                        <p:tav tm="100000">
                                          <p:val>
                                            <p:strVal val="#ppt_x-0.05"/>
                                          </p:val>
                                        </p:tav>
                                      </p:tavLst>
                                    </p:anim>
                                    <p:anim calcmode="lin" valueType="num">
                                      <p:cBhvr>
                                        <p:cTn id="85" dur="800" decel="100000" fill="hold"/>
                                        <p:tgtEl>
                                          <p:spTgt spid="25"/>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6" grpId="0"/>
      <p:bldP spid="17" grpId="0"/>
      <p:bldP spid="21" grpId="0"/>
      <p:bldP spid="27" grpId="0"/>
      <p:bldP spid="32" grpId="0"/>
      <p:bldP spid="19" grpId="0"/>
      <p:bldP spid="20" grpId="0"/>
      <p:bldP spid="2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60978"/>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1933-1945</a:t>
            </a:r>
          </a:p>
        </p:txBody>
      </p:sp>
      <p:sp>
        <p:nvSpPr>
          <p:cNvPr id="17" name="TextBox 16"/>
          <p:cNvSpPr txBox="1"/>
          <p:nvPr/>
        </p:nvSpPr>
        <p:spPr>
          <a:xfrm>
            <a:off x="20004" y="1305727"/>
            <a:ext cx="9144000" cy="1012072"/>
          </a:xfrm>
          <a:prstGeom prst="rect">
            <a:avLst/>
          </a:prstGeom>
          <a:noFill/>
        </p:spPr>
        <p:txBody>
          <a:bodyPr wrap="square" rtlCol="0" anchor="t">
            <a:spAutoFit/>
          </a:bodyPr>
          <a:lstStyle/>
          <a:p>
            <a:pPr algn="ctr">
              <a:lnSpc>
                <a:spcPct val="90000"/>
              </a:lnSpc>
            </a:pPr>
            <a:r>
              <a:rPr lang="en-US" sz="2200" b="1" dirty="0" smtClean="0">
                <a:latin typeface="Tahoma"/>
                <a:cs typeface="Tahoma"/>
              </a:rPr>
              <a:t>At first</a:t>
            </a:r>
            <a:r>
              <a:rPr lang="en-US" sz="2200" b="1" dirty="0">
                <a:latin typeface="Tahoma"/>
                <a:cs typeface="Tahoma"/>
              </a:rPr>
              <a:t>, Jewish businesses are </a:t>
            </a:r>
            <a:r>
              <a:rPr lang="en-US" sz="2200" b="1" dirty="0" smtClean="0">
                <a:latin typeface="Tahoma"/>
                <a:cs typeface="Tahoma"/>
              </a:rPr>
              <a:t>boycotted (1933), and then</a:t>
            </a:r>
            <a:endParaRPr lang="en-US" sz="2200" b="1" dirty="0">
              <a:latin typeface="Tahoma"/>
              <a:cs typeface="Tahoma"/>
            </a:endParaRPr>
          </a:p>
          <a:p>
            <a:pPr algn="ctr">
              <a:lnSpc>
                <a:spcPct val="90000"/>
              </a:lnSpc>
            </a:pPr>
            <a:r>
              <a:rPr lang="en-US" sz="2200" b="1" dirty="0" smtClean="0">
                <a:latin typeface="Tahoma"/>
                <a:cs typeface="Tahoma"/>
              </a:rPr>
              <a:t>laws were passed that discriminated against Jews (1935: Nuremberg Laws).</a:t>
            </a:r>
          </a:p>
        </p:txBody>
      </p:sp>
      <p:sp>
        <p:nvSpPr>
          <p:cNvPr id="21" name="TextBox 20"/>
          <p:cNvSpPr txBox="1"/>
          <p:nvPr/>
        </p:nvSpPr>
        <p:spPr>
          <a:xfrm>
            <a:off x="38147" y="3048406"/>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The Holocaust was a systematic state-sponsored persecution and murder of innocent peoples.</a:t>
            </a:r>
          </a:p>
        </p:txBody>
      </p:sp>
      <p:sp>
        <p:nvSpPr>
          <p:cNvPr id="32" name="TextBox 31"/>
          <p:cNvSpPr txBox="1"/>
          <p:nvPr/>
        </p:nvSpPr>
        <p:spPr>
          <a:xfrm>
            <a:off x="20004" y="2335942"/>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Hitler’s hatred of certain races, ethic groups, and peoples resulted in the genocide of 11 million men, women, and children.</a:t>
            </a:r>
          </a:p>
        </p:txBody>
      </p:sp>
      <p:sp>
        <p:nvSpPr>
          <p:cNvPr id="22" name="TextBox 21"/>
          <p:cNvSpPr txBox="1"/>
          <p:nvPr/>
        </p:nvSpPr>
        <p:spPr>
          <a:xfrm>
            <a:off x="1861" y="913311"/>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Began when Hitler and the Nazis came to power in Germany</a:t>
            </a:r>
          </a:p>
        </p:txBody>
      </p:sp>
      <p:sp>
        <p:nvSpPr>
          <p:cNvPr id="28" name="TextBox 27"/>
          <p:cNvSpPr txBox="1"/>
          <p:nvPr/>
        </p:nvSpPr>
        <p:spPr>
          <a:xfrm>
            <a:off x="20004" y="3726958"/>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Millions were sent to concentration camps and death camps.</a:t>
            </a:r>
          </a:p>
        </p:txBody>
      </p:sp>
      <p:pic>
        <p:nvPicPr>
          <p:cNvPr id="3" name="Picture 2"/>
          <p:cNvPicPr>
            <a:picLocks noChangeAspect="1"/>
          </p:cNvPicPr>
          <p:nvPr/>
        </p:nvPicPr>
        <p:blipFill>
          <a:blip r:embed="rId4"/>
          <a:stretch>
            <a:fillRect/>
          </a:stretch>
        </p:blipFill>
        <p:spPr>
          <a:xfrm>
            <a:off x="528004" y="4220347"/>
            <a:ext cx="3738394" cy="2457994"/>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846004" y="4220347"/>
            <a:ext cx="3756537" cy="2457994"/>
          </a:xfrm>
          <a:prstGeom prst="rect">
            <a:avLst/>
          </a:prstGeom>
          <a:ln>
            <a:solidFill>
              <a:srgbClr val="000000"/>
            </a:solidFill>
          </a:ln>
        </p:spPr>
      </p:pic>
    </p:spTree>
    <p:extLst>
      <p:ext uri="{BB962C8B-B14F-4D97-AF65-F5344CB8AC3E}">
        <p14:creationId xmlns:p14="http://schemas.microsoft.com/office/powerpoint/2010/main" val="34913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up)">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ppt_y</p:attrName>
                                        </p:attrNameLst>
                                      </p:cBhvr>
                                      <p:tavLst>
                                        <p:tav tm="0">
                                          <p:val>
                                            <p:strVal val="#ppt_y+#ppt_h*1.125000"/>
                                          </p:val>
                                        </p:tav>
                                        <p:tav tm="100000">
                                          <p:val>
                                            <p:strVal val="#ppt_y"/>
                                          </p:val>
                                        </p:tav>
                                      </p:tavLst>
                                    </p:anim>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p:tgtEl>
                                          <p:spTgt spid="28"/>
                                        </p:tgtEl>
                                        <p:attrNameLst>
                                          <p:attrName>ppt_y</p:attrName>
                                        </p:attrNameLst>
                                      </p:cBhvr>
                                      <p:tavLst>
                                        <p:tav tm="0">
                                          <p:val>
                                            <p:strVal val="#ppt_y+#ppt_h*1.125000"/>
                                          </p:val>
                                        </p:tav>
                                        <p:tav tm="100000">
                                          <p:val>
                                            <p:strVal val="#ppt_y"/>
                                          </p:val>
                                        </p:tav>
                                      </p:tavLst>
                                    </p:anim>
                                    <p:animEffect transition="in" filter="wipe(up)">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21" grpId="0"/>
      <p:bldP spid="32" grpId="0"/>
      <p:bldP spid="22"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60978"/>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Hitler remained aggressive, attacking European countries not yet under his control.</a:t>
            </a:r>
          </a:p>
        </p:txBody>
      </p:sp>
      <p:sp>
        <p:nvSpPr>
          <p:cNvPr id="21" name="TextBox 20"/>
          <p:cNvSpPr txBox="1"/>
          <p:nvPr/>
        </p:nvSpPr>
        <p:spPr>
          <a:xfrm>
            <a:off x="38147" y="2333795"/>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In January, 1945, Hitler retreated to his underground bunker in Berlin, Germany.</a:t>
            </a:r>
          </a:p>
        </p:txBody>
      </p:sp>
      <p:sp>
        <p:nvSpPr>
          <p:cNvPr id="28" name="TextBox 27"/>
          <p:cNvSpPr txBox="1"/>
          <p:nvPr/>
        </p:nvSpPr>
        <p:spPr>
          <a:xfrm>
            <a:off x="20004" y="2983298"/>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When Hitler realized that defeat was imminent, he committed suicide on April 30, 1945. </a:t>
            </a:r>
          </a:p>
        </p:txBody>
      </p:sp>
      <p:sp>
        <p:nvSpPr>
          <p:cNvPr id="14" name="TextBox 13"/>
          <p:cNvSpPr txBox="1"/>
          <p:nvPr/>
        </p:nvSpPr>
        <p:spPr>
          <a:xfrm>
            <a:off x="-30798" y="1159493"/>
            <a:ext cx="9262385" cy="1210588"/>
          </a:xfrm>
          <a:prstGeom prst="rect">
            <a:avLst/>
          </a:prstGeom>
          <a:noFill/>
        </p:spPr>
        <p:txBody>
          <a:bodyPr wrap="square" rtlCol="0">
            <a:spAutoFit/>
          </a:bodyPr>
          <a:lstStyle/>
          <a:p>
            <a:pPr algn="ctr">
              <a:lnSpc>
                <a:spcPct val="90000"/>
              </a:lnSpc>
            </a:pPr>
            <a:r>
              <a:rPr lang="en-US" sz="4000" dirty="0" smtClean="0">
                <a:ln>
                  <a:solidFill>
                    <a:schemeClr val="tx1"/>
                  </a:solidFill>
                </a:ln>
                <a:solidFill>
                  <a:srgbClr val="B9B376"/>
                </a:solidFill>
                <a:latin typeface="Tacoma"/>
                <a:cs typeface="Tacoma"/>
              </a:rPr>
              <a:t>Finally, in 1945, the US and Soviet Union armies closed in on Hitler.</a:t>
            </a:r>
            <a:endParaRPr lang="en-US" sz="4000" dirty="0">
              <a:ln>
                <a:solidFill>
                  <a:schemeClr val="tx1"/>
                </a:solidFill>
              </a:ln>
              <a:solidFill>
                <a:srgbClr val="B9B376"/>
              </a:solidFill>
              <a:latin typeface="Tacoma"/>
              <a:cs typeface="Tacoma"/>
            </a:endParaRPr>
          </a:p>
        </p:txBody>
      </p:sp>
      <p:sp>
        <p:nvSpPr>
          <p:cNvPr id="16" name="TextBox 15"/>
          <p:cNvSpPr txBox="1"/>
          <p:nvPr/>
        </p:nvSpPr>
        <p:spPr>
          <a:xfrm>
            <a:off x="20004" y="3599956"/>
            <a:ext cx="9144000" cy="402674"/>
          </a:xfrm>
          <a:prstGeom prst="rect">
            <a:avLst/>
          </a:prstGeom>
          <a:noFill/>
        </p:spPr>
        <p:txBody>
          <a:bodyPr wrap="square" rtlCol="0" anchor="t">
            <a:spAutoFit/>
          </a:bodyPr>
          <a:lstStyle/>
          <a:p>
            <a:pPr algn="ctr">
              <a:lnSpc>
                <a:spcPct val="90000"/>
              </a:lnSpc>
            </a:pPr>
            <a:r>
              <a:rPr lang="en-US" sz="2200" b="1" dirty="0" smtClean="0">
                <a:latin typeface="Tahoma"/>
                <a:cs typeface="Tahoma"/>
              </a:rPr>
              <a:t>Hitler and his Nazi Party’s reign of terror was finally over.</a:t>
            </a:r>
          </a:p>
        </p:txBody>
      </p:sp>
      <p:sp>
        <p:nvSpPr>
          <p:cNvPr id="19" name="TextBox 18"/>
          <p:cNvSpPr txBox="1"/>
          <p:nvPr/>
        </p:nvSpPr>
        <p:spPr>
          <a:xfrm>
            <a:off x="20004" y="3935867"/>
            <a:ext cx="9144000" cy="1012072"/>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After WWII ended, all symbols associated with Hitler and the Nazi Party were outlawed in an effort to purge their influence from German life.</a:t>
            </a:r>
          </a:p>
        </p:txBody>
      </p:sp>
      <p:pic>
        <p:nvPicPr>
          <p:cNvPr id="4" name="Picture 3"/>
          <p:cNvPicPr>
            <a:picLocks noChangeAspect="1"/>
          </p:cNvPicPr>
          <p:nvPr/>
        </p:nvPicPr>
        <p:blipFill>
          <a:blip r:embed="rId4"/>
          <a:stretch>
            <a:fillRect/>
          </a:stretch>
        </p:blipFill>
        <p:spPr>
          <a:xfrm>
            <a:off x="6922879" y="4961474"/>
            <a:ext cx="1882990" cy="1882990"/>
          </a:xfrm>
          <a:prstGeom prst="rect">
            <a:avLst/>
          </a:prstGeom>
          <a:ln>
            <a:solidFill>
              <a:srgbClr val="000000"/>
            </a:solidFill>
          </a:ln>
        </p:spPr>
      </p:pic>
      <p:pic>
        <p:nvPicPr>
          <p:cNvPr id="6" name="Picture 5"/>
          <p:cNvPicPr>
            <a:picLocks noChangeAspect="1"/>
          </p:cNvPicPr>
          <p:nvPr/>
        </p:nvPicPr>
        <p:blipFill>
          <a:blip r:embed="rId5"/>
          <a:stretch>
            <a:fillRect/>
          </a:stretch>
        </p:blipFill>
        <p:spPr>
          <a:xfrm>
            <a:off x="3696649" y="4886969"/>
            <a:ext cx="2140554" cy="2032000"/>
          </a:xfrm>
          <a:prstGeom prst="rect">
            <a:avLst/>
          </a:prstGeom>
        </p:spPr>
      </p:pic>
      <p:pic>
        <p:nvPicPr>
          <p:cNvPr id="20" name="Picture 19">
            <a:hlinkClick r:id="rId6"/>
          </p:cNvPr>
          <p:cNvPicPr>
            <a:picLocks noChangeAspect="1"/>
          </p:cNvPicPr>
          <p:nvPr/>
        </p:nvPicPr>
        <p:blipFill rotWithShape="1">
          <a:blip r:embed="rId7"/>
          <a:srcRect l="19156" t="6926" r="17533"/>
          <a:stretch/>
        </p:blipFill>
        <p:spPr>
          <a:xfrm>
            <a:off x="287090" y="4866038"/>
            <a:ext cx="1741716" cy="1920352"/>
          </a:xfrm>
          <a:prstGeom prst="rect">
            <a:avLst/>
          </a:prstGeom>
          <a:ln>
            <a:solidFill>
              <a:srgbClr val="000000"/>
            </a:solidFill>
          </a:ln>
        </p:spPr>
      </p:pic>
    </p:spTree>
    <p:extLst>
      <p:ext uri="{BB962C8B-B14F-4D97-AF65-F5344CB8AC3E}">
        <p14:creationId xmlns:p14="http://schemas.microsoft.com/office/powerpoint/2010/main" val="23753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8" grpId="0"/>
      <p:bldP spid="14" grpId="0"/>
      <p:bldP spid="16"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 name="TextBox 33"/>
          <p:cNvSpPr txBox="1"/>
          <p:nvPr/>
        </p:nvSpPr>
        <p:spPr>
          <a:xfrm>
            <a:off x="0" y="430430"/>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Born in Austria in 1899</a:t>
            </a:r>
          </a:p>
        </p:txBody>
      </p:sp>
      <p:sp>
        <p:nvSpPr>
          <p:cNvPr id="6" name="Rectangle 5"/>
          <p:cNvSpPr/>
          <p:nvPr/>
        </p:nvSpPr>
        <p:spPr>
          <a:xfrm>
            <a:off x="-1" y="1361822"/>
            <a:ext cx="9230055" cy="707373"/>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Leader of the National Socialist German Worker’s Party, also known as the Nazi Party</a:t>
            </a:r>
          </a:p>
        </p:txBody>
      </p:sp>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21" name="Rectangle 20"/>
          <p:cNvSpPr/>
          <p:nvPr/>
        </p:nvSpPr>
        <p:spPr>
          <a:xfrm>
            <a:off x="1705429" y="2358534"/>
            <a:ext cx="5228772" cy="2554545"/>
          </a:xfrm>
          <a:prstGeom prst="rect">
            <a:avLst/>
          </a:prstGeom>
        </p:spPr>
        <p:txBody>
          <a:bodyPr wrap="square">
            <a:spAutoFit/>
          </a:bodyPr>
          <a:lstStyle/>
          <a:p>
            <a:pPr algn="ctr"/>
            <a:r>
              <a:rPr lang="en-US" sz="4000" dirty="0" smtClean="0">
                <a:ln>
                  <a:solidFill>
                    <a:srgbClr val="000000"/>
                  </a:solidFill>
                </a:ln>
                <a:solidFill>
                  <a:srgbClr val="B9B376"/>
                </a:solidFill>
                <a:latin typeface="Tahoma"/>
                <a:cs typeface="Tahoma"/>
              </a:rPr>
              <a:t>How did Hitler turn a democratic Germany into an autocratic state?</a:t>
            </a:r>
            <a:endParaRPr lang="en-US" sz="4000" dirty="0">
              <a:ln>
                <a:solidFill>
                  <a:srgbClr val="000000"/>
                </a:solidFill>
              </a:ln>
              <a:solidFill>
                <a:srgbClr val="B9B376"/>
              </a:solidFill>
            </a:endParaRPr>
          </a:p>
        </p:txBody>
      </p:sp>
      <p:pic>
        <p:nvPicPr>
          <p:cNvPr id="2" name="Picture 1"/>
          <p:cNvPicPr>
            <a:picLocks noChangeAspect="1"/>
          </p:cNvPicPr>
          <p:nvPr/>
        </p:nvPicPr>
        <p:blipFill>
          <a:blip r:embed="rId4"/>
          <a:stretch>
            <a:fillRect/>
          </a:stretch>
        </p:blipFill>
        <p:spPr>
          <a:xfrm>
            <a:off x="6861628" y="1796137"/>
            <a:ext cx="2207377" cy="3189514"/>
          </a:xfrm>
          <a:prstGeom prst="rect">
            <a:avLst/>
          </a:prstGeom>
          <a:ln>
            <a:solidFill>
              <a:schemeClr val="tx1"/>
            </a:solidFill>
          </a:ln>
        </p:spPr>
      </p:pic>
      <p:pic>
        <p:nvPicPr>
          <p:cNvPr id="3" name="Picture 2"/>
          <p:cNvPicPr>
            <a:picLocks noChangeAspect="1"/>
          </p:cNvPicPr>
          <p:nvPr/>
        </p:nvPicPr>
        <p:blipFill>
          <a:blip r:embed="rId5"/>
          <a:stretch>
            <a:fillRect/>
          </a:stretch>
        </p:blipFill>
        <p:spPr>
          <a:xfrm>
            <a:off x="141515" y="1796137"/>
            <a:ext cx="1655686" cy="4227285"/>
          </a:xfrm>
          <a:prstGeom prst="rect">
            <a:avLst/>
          </a:prstGeom>
          <a:ln>
            <a:solidFill>
              <a:schemeClr val="tx1"/>
            </a:solidFill>
          </a:ln>
        </p:spPr>
      </p:pic>
      <p:sp>
        <p:nvSpPr>
          <p:cNvPr id="17" name="Rectangle 16"/>
          <p:cNvSpPr/>
          <p:nvPr/>
        </p:nvSpPr>
        <p:spPr>
          <a:xfrm>
            <a:off x="1705429" y="4978216"/>
            <a:ext cx="7526159" cy="707373"/>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Before Hitler became involved in politics, he was a soldier fighting for Germany in World War I (1914-1918).</a:t>
            </a:r>
          </a:p>
        </p:txBody>
      </p:sp>
      <p:sp>
        <p:nvSpPr>
          <p:cNvPr id="18" name="TextBox 17"/>
          <p:cNvSpPr txBox="1"/>
          <p:nvPr/>
        </p:nvSpPr>
        <p:spPr>
          <a:xfrm>
            <a:off x="-1" y="725701"/>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Moved to Munich, Germany, later in life</a:t>
            </a:r>
          </a:p>
        </p:txBody>
      </p:sp>
      <p:sp>
        <p:nvSpPr>
          <p:cNvPr id="20" name="TextBox 19"/>
          <p:cNvSpPr txBox="1"/>
          <p:nvPr/>
        </p:nvSpPr>
        <p:spPr>
          <a:xfrm>
            <a:off x="0" y="1021650"/>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Dictator of Germany from 1933-1945</a:t>
            </a:r>
          </a:p>
        </p:txBody>
      </p:sp>
      <p:sp>
        <p:nvSpPr>
          <p:cNvPr id="22" name="Rectangle 21"/>
          <p:cNvSpPr/>
          <p:nvPr/>
        </p:nvSpPr>
        <p:spPr>
          <a:xfrm>
            <a:off x="1705429" y="5638701"/>
            <a:ext cx="7526159" cy="707373"/>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Hitler became a strong German patriot and fell in love with war.</a:t>
            </a:r>
          </a:p>
        </p:txBody>
      </p:sp>
      <p:sp>
        <p:nvSpPr>
          <p:cNvPr id="23" name="Rectangle 22"/>
          <p:cNvSpPr/>
          <p:nvPr/>
        </p:nvSpPr>
        <p:spPr>
          <a:xfrm>
            <a:off x="-16282" y="6273519"/>
            <a:ext cx="9247870" cy="430887"/>
          </a:xfrm>
          <a:prstGeom prst="rect">
            <a:avLst/>
          </a:prstGeom>
        </p:spPr>
        <p:txBody>
          <a:bodyPr wrap="square">
            <a:spAutoFit/>
          </a:bodyPr>
          <a:lstStyle/>
          <a:p>
            <a:pPr marL="285750" indent="-285750" algn="ctr">
              <a:buFont typeface="Courier New"/>
              <a:buChar char="o"/>
            </a:pPr>
            <a:r>
              <a:rPr lang="en-US" sz="2200" dirty="0" smtClean="0">
                <a:latin typeface="Tahoma"/>
                <a:cs typeface="Tahoma"/>
              </a:rPr>
              <a:t>When WWI ended, Hitler was very upset Germany had lost the war.</a:t>
            </a:r>
          </a:p>
        </p:txBody>
      </p:sp>
    </p:spTree>
    <p:extLst>
      <p:ext uri="{BB962C8B-B14F-4D97-AF65-F5344CB8AC3E}">
        <p14:creationId xmlns:p14="http://schemas.microsoft.com/office/powerpoint/2010/main" val="22945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nodePh="1">
                                  <p:stCondLst>
                                    <p:cond delay="0"/>
                                  </p:stCondLst>
                                  <p:endCondLst>
                                    <p:cond evt="begin" delay="0">
                                      <p:tn val="39"/>
                                    </p:cond>
                                  </p:end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6" grpId="0"/>
      <p:bldP spid="8" grpId="0"/>
      <p:bldP spid="21" grpId="0"/>
      <p:bldP spid="17" grpId="0"/>
      <p:bldP spid="18" grpId="0"/>
      <p:bldP spid="20"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 y="1555232"/>
            <a:ext cx="9230055" cy="430887"/>
          </a:xfrm>
          <a:prstGeom prst="rect">
            <a:avLst/>
          </a:prstGeom>
        </p:spPr>
        <p:txBody>
          <a:bodyPr wrap="square">
            <a:spAutoFit/>
          </a:bodyPr>
          <a:lstStyle/>
          <a:p>
            <a:pPr marL="285750" indent="-285750" algn="ctr">
              <a:buFont typeface="Courier New"/>
              <a:buChar char="o"/>
            </a:pPr>
            <a:r>
              <a:rPr lang="en-US" sz="2200" dirty="0" smtClean="0">
                <a:latin typeface="Tahoma"/>
                <a:cs typeface="Tahoma"/>
              </a:rPr>
              <a:t>The treaty held severe consequences for Germany.</a:t>
            </a:r>
          </a:p>
        </p:txBody>
      </p:sp>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21" name="Rectangle 20"/>
          <p:cNvSpPr/>
          <p:nvPr/>
        </p:nvSpPr>
        <p:spPr>
          <a:xfrm>
            <a:off x="55962" y="2547031"/>
            <a:ext cx="9142467" cy="1323439"/>
          </a:xfrm>
          <a:prstGeom prst="rect">
            <a:avLst/>
          </a:prstGeom>
        </p:spPr>
        <p:txBody>
          <a:bodyPr wrap="square">
            <a:spAutoFit/>
          </a:bodyPr>
          <a:lstStyle/>
          <a:p>
            <a:pPr algn="ctr"/>
            <a:r>
              <a:rPr lang="en-US" sz="4000" dirty="0" smtClean="0">
                <a:ln>
                  <a:solidFill>
                    <a:srgbClr val="000000"/>
                  </a:solidFill>
                </a:ln>
                <a:solidFill>
                  <a:srgbClr val="B9B376"/>
                </a:solidFill>
                <a:latin typeface="Tahoma"/>
                <a:cs typeface="Tahoma"/>
              </a:rPr>
              <a:t>Why were so many Germans upset with the Treaty?</a:t>
            </a:r>
            <a:endParaRPr lang="en-US" sz="4000" dirty="0">
              <a:ln>
                <a:solidFill>
                  <a:srgbClr val="000000"/>
                </a:solidFill>
              </a:ln>
              <a:solidFill>
                <a:srgbClr val="B9B376"/>
              </a:solidFill>
            </a:endParaRPr>
          </a:p>
        </p:txBody>
      </p:sp>
      <p:sp>
        <p:nvSpPr>
          <p:cNvPr id="17" name="Rectangle 16"/>
          <p:cNvSpPr/>
          <p:nvPr/>
        </p:nvSpPr>
        <p:spPr>
          <a:xfrm>
            <a:off x="-16282" y="3870470"/>
            <a:ext cx="9247870" cy="402674"/>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Germany had to accept full blame for starting WWI.</a:t>
            </a:r>
          </a:p>
        </p:txBody>
      </p:sp>
      <p:sp>
        <p:nvSpPr>
          <p:cNvPr id="18" name="TextBox 17"/>
          <p:cNvSpPr txBox="1"/>
          <p:nvPr/>
        </p:nvSpPr>
        <p:spPr>
          <a:xfrm>
            <a:off x="-1" y="616843"/>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Signed in June 28, 1919, to formally end WWI</a:t>
            </a:r>
          </a:p>
        </p:txBody>
      </p:sp>
      <p:sp>
        <p:nvSpPr>
          <p:cNvPr id="20" name="TextBox 19"/>
          <p:cNvSpPr txBox="1"/>
          <p:nvPr/>
        </p:nvSpPr>
        <p:spPr>
          <a:xfrm>
            <a:off x="0" y="985364"/>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Negotiated by the leaders of the Allies with little German representation</a:t>
            </a:r>
          </a:p>
        </p:txBody>
      </p:sp>
      <p:sp>
        <p:nvSpPr>
          <p:cNvPr id="16" name="Rectangle 15"/>
          <p:cNvSpPr/>
          <p:nvPr/>
        </p:nvSpPr>
        <p:spPr>
          <a:xfrm>
            <a:off x="1533" y="1954752"/>
            <a:ext cx="9230055" cy="707373"/>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Many Germans were unhappy with the Treaty of Versailles, including Hitler.</a:t>
            </a:r>
          </a:p>
        </p:txBody>
      </p:sp>
      <p:sp>
        <p:nvSpPr>
          <p:cNvPr id="19" name="Rectangle 18"/>
          <p:cNvSpPr/>
          <p:nvPr/>
        </p:nvSpPr>
        <p:spPr>
          <a:xfrm>
            <a:off x="-16610" y="4199259"/>
            <a:ext cx="9247870" cy="402674"/>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Germany had to pay reparations to countries devastated by the war.</a:t>
            </a:r>
          </a:p>
        </p:txBody>
      </p:sp>
      <p:sp>
        <p:nvSpPr>
          <p:cNvPr id="25" name="Rectangle 24"/>
          <p:cNvSpPr/>
          <p:nvPr/>
        </p:nvSpPr>
        <p:spPr>
          <a:xfrm>
            <a:off x="-16610" y="4542660"/>
            <a:ext cx="9247870" cy="402674"/>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Germany lost land and all of its worldwide colonies.</a:t>
            </a:r>
          </a:p>
        </p:txBody>
      </p:sp>
      <p:sp>
        <p:nvSpPr>
          <p:cNvPr id="26" name="Rectangle 25"/>
          <p:cNvSpPr/>
          <p:nvPr/>
        </p:nvSpPr>
        <p:spPr>
          <a:xfrm>
            <a:off x="19676" y="4890905"/>
            <a:ext cx="9247870" cy="402674"/>
          </a:xfrm>
          <a:prstGeom prst="rect">
            <a:avLst/>
          </a:prstGeom>
        </p:spPr>
        <p:txBody>
          <a:bodyPr wrap="square">
            <a:spAutoFit/>
          </a:bodyPr>
          <a:lstStyle/>
          <a:p>
            <a:pPr marL="285750" indent="-285750" algn="ctr">
              <a:lnSpc>
                <a:spcPct val="90000"/>
              </a:lnSpc>
              <a:buFont typeface="Courier New"/>
              <a:buChar char="o"/>
            </a:pPr>
            <a:r>
              <a:rPr lang="en-US" sz="2200" dirty="0" smtClean="0">
                <a:latin typeface="Tahoma"/>
                <a:cs typeface="Tahoma"/>
              </a:rPr>
              <a:t>Germany had to reduce the size of its military and weapons.</a:t>
            </a:r>
          </a:p>
        </p:txBody>
      </p:sp>
      <p:sp>
        <p:nvSpPr>
          <p:cNvPr id="27" name="Rectangle 26"/>
          <p:cNvSpPr/>
          <p:nvPr/>
        </p:nvSpPr>
        <p:spPr>
          <a:xfrm>
            <a:off x="37819" y="5143592"/>
            <a:ext cx="9142467" cy="1661993"/>
          </a:xfrm>
          <a:prstGeom prst="rect">
            <a:avLst/>
          </a:prstGeom>
        </p:spPr>
        <p:txBody>
          <a:bodyPr wrap="square">
            <a:spAutoFit/>
          </a:bodyPr>
          <a:lstStyle/>
          <a:p>
            <a:pPr algn="ctr"/>
            <a:r>
              <a:rPr lang="en-US" sz="3400" dirty="0" smtClean="0">
                <a:ln>
                  <a:solidFill>
                    <a:srgbClr val="000000"/>
                  </a:solidFill>
                </a:ln>
                <a:solidFill>
                  <a:srgbClr val="B9B376"/>
                </a:solidFill>
                <a:latin typeface="Tahoma"/>
                <a:cs typeface="Tahoma"/>
              </a:rPr>
              <a:t>Many people agree that this treaty was a contributing factor of Hitler gaining power in Germany and World War II beginning.</a:t>
            </a:r>
            <a:endParaRPr lang="en-US" sz="3400" dirty="0">
              <a:ln>
                <a:solidFill>
                  <a:srgbClr val="000000"/>
                </a:solidFill>
              </a:ln>
              <a:solidFill>
                <a:srgbClr val="B9B376"/>
              </a:solidFill>
            </a:endParaRPr>
          </a:p>
        </p:txBody>
      </p:sp>
    </p:spTree>
    <p:extLst>
      <p:ext uri="{BB962C8B-B14F-4D97-AF65-F5344CB8AC3E}">
        <p14:creationId xmlns:p14="http://schemas.microsoft.com/office/powerpoint/2010/main" val="160134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randombar(horizontal)">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1" grpId="0"/>
      <p:bldP spid="17" grpId="0"/>
      <p:bldP spid="18" grpId="0"/>
      <p:bldP spid="20" grpId="0"/>
      <p:bldP spid="16" grpId="0"/>
      <p:bldP spid="19"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98700"/>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After WWI, Germany fell into a deep depression.</a:t>
            </a:r>
          </a:p>
        </p:txBody>
      </p:sp>
      <p:sp>
        <p:nvSpPr>
          <p:cNvPr id="22" name="TextBox 21"/>
          <p:cNvSpPr txBox="1"/>
          <p:nvPr/>
        </p:nvSpPr>
        <p:spPr>
          <a:xfrm>
            <a:off x="0" y="966543"/>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Germany had to pay reparations to other countries but did not have enough money to do so.</a:t>
            </a:r>
          </a:p>
        </p:txBody>
      </p:sp>
      <p:sp>
        <p:nvSpPr>
          <p:cNvPr id="23" name="TextBox 22"/>
          <p:cNvSpPr txBox="1"/>
          <p:nvPr/>
        </p:nvSpPr>
        <p:spPr>
          <a:xfrm>
            <a:off x="0" y="1601490"/>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Germany also did not have enough money to rebuild itself from the damage of WWI.</a:t>
            </a:r>
          </a:p>
        </p:txBody>
      </p:sp>
      <p:sp>
        <p:nvSpPr>
          <p:cNvPr id="28" name="TextBox 27"/>
          <p:cNvSpPr txBox="1"/>
          <p:nvPr/>
        </p:nvSpPr>
        <p:spPr>
          <a:xfrm>
            <a:off x="4535712" y="2994653"/>
            <a:ext cx="4680858"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Hitler gave many powerful speeches that Germans believed. </a:t>
            </a:r>
          </a:p>
        </p:txBody>
      </p:sp>
      <p:sp>
        <p:nvSpPr>
          <p:cNvPr id="29" name="TextBox 28"/>
          <p:cNvSpPr txBox="1"/>
          <p:nvPr/>
        </p:nvSpPr>
        <p:spPr>
          <a:xfrm>
            <a:off x="-161426" y="2216429"/>
            <a:ext cx="4481286" cy="830997"/>
          </a:xfrm>
          <a:prstGeom prst="rect">
            <a:avLst/>
          </a:prstGeom>
          <a:noFill/>
        </p:spPr>
        <p:txBody>
          <a:bodyPr wrap="square" rtlCol="0">
            <a:spAutoFit/>
          </a:bodyPr>
          <a:lstStyle/>
          <a:p>
            <a:pPr algn="ctr"/>
            <a:r>
              <a:rPr lang="en-US" sz="2400" b="1" dirty="0" smtClean="0">
                <a:latin typeface="Tahoma"/>
                <a:cs typeface="Tahoma"/>
              </a:rPr>
              <a:t>Hitler was very angry with the situation in Germany</a:t>
            </a:r>
            <a:r>
              <a:rPr lang="en-US" sz="2400" b="1" dirty="0">
                <a:latin typeface="Tahoma"/>
                <a:cs typeface="Tahoma"/>
              </a:rPr>
              <a:t>.</a:t>
            </a:r>
          </a:p>
        </p:txBody>
      </p:sp>
      <p:sp>
        <p:nvSpPr>
          <p:cNvPr id="30" name="TextBox 29"/>
          <p:cNvSpPr txBox="1"/>
          <p:nvPr/>
        </p:nvSpPr>
        <p:spPr>
          <a:xfrm>
            <a:off x="5164951" y="2508738"/>
            <a:ext cx="4481286" cy="461665"/>
          </a:xfrm>
          <a:prstGeom prst="rect">
            <a:avLst/>
          </a:prstGeom>
          <a:noFill/>
        </p:spPr>
        <p:txBody>
          <a:bodyPr wrap="square" rtlCol="0">
            <a:spAutoFit/>
          </a:bodyPr>
          <a:lstStyle/>
          <a:p>
            <a:pPr algn="ctr"/>
            <a:r>
              <a:rPr lang="en-US" sz="2400" b="1" dirty="0" smtClean="0">
                <a:latin typeface="Tahoma"/>
                <a:cs typeface="Tahoma"/>
              </a:rPr>
              <a:t>So he entered politics.</a:t>
            </a:r>
            <a:endParaRPr lang="en-US" sz="2400" b="1" dirty="0">
              <a:latin typeface="Tahoma"/>
              <a:cs typeface="Tahoma"/>
            </a:endParaRPr>
          </a:p>
        </p:txBody>
      </p:sp>
      <p:cxnSp>
        <p:nvCxnSpPr>
          <p:cNvPr id="3" name="Straight Arrow Connector 2"/>
          <p:cNvCxnSpPr/>
          <p:nvPr/>
        </p:nvCxnSpPr>
        <p:spPr>
          <a:xfrm>
            <a:off x="4118429" y="2739571"/>
            <a:ext cx="1505857" cy="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 name="Picture 3">
            <a:hlinkClick r:id="rId4"/>
          </p:cNvPr>
          <p:cNvPicPr>
            <a:picLocks noChangeAspect="1"/>
          </p:cNvPicPr>
          <p:nvPr/>
        </p:nvPicPr>
        <p:blipFill>
          <a:blip r:embed="rId5"/>
          <a:stretch>
            <a:fillRect/>
          </a:stretch>
        </p:blipFill>
        <p:spPr>
          <a:xfrm>
            <a:off x="56241" y="3139796"/>
            <a:ext cx="3935188" cy="3070367"/>
          </a:xfrm>
          <a:prstGeom prst="rect">
            <a:avLst/>
          </a:prstGeom>
          <a:ln>
            <a:solidFill>
              <a:schemeClr val="tx1"/>
            </a:solidFill>
          </a:ln>
        </p:spPr>
      </p:pic>
      <p:sp>
        <p:nvSpPr>
          <p:cNvPr id="32" name="TextBox 31"/>
          <p:cNvSpPr txBox="1"/>
          <p:nvPr/>
        </p:nvSpPr>
        <p:spPr>
          <a:xfrm>
            <a:off x="4680856" y="3746452"/>
            <a:ext cx="4496301" cy="1316771"/>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Hitler became the leader of the National Socialist German Worker’s Party, also known as the Nazi Party.</a:t>
            </a:r>
          </a:p>
        </p:txBody>
      </p:sp>
      <p:sp>
        <p:nvSpPr>
          <p:cNvPr id="33" name="TextBox 32"/>
          <p:cNvSpPr txBox="1"/>
          <p:nvPr/>
        </p:nvSpPr>
        <p:spPr>
          <a:xfrm>
            <a:off x="4698999" y="5054104"/>
            <a:ext cx="4496301" cy="1316771"/>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Hitler gathered enough support to lead a coup against Germany’s government, the Weimar Republic, in 1923.</a:t>
            </a:r>
          </a:p>
        </p:txBody>
      </p:sp>
    </p:spTree>
    <p:extLst>
      <p:ext uri="{BB962C8B-B14F-4D97-AF65-F5344CB8AC3E}">
        <p14:creationId xmlns:p14="http://schemas.microsoft.com/office/powerpoint/2010/main" val="8555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3" grpId="0"/>
      <p:bldP spid="28" grpId="0"/>
      <p:bldP spid="29"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26128"/>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Hitler’s coup failed, and he was sentenced to 9 months in prison.</a:t>
            </a:r>
          </a:p>
        </p:txBody>
      </p:sp>
      <p:sp>
        <p:nvSpPr>
          <p:cNvPr id="22" name="TextBox 21"/>
          <p:cNvSpPr txBox="1"/>
          <p:nvPr/>
        </p:nvSpPr>
        <p:spPr>
          <a:xfrm>
            <a:off x="0" y="912114"/>
            <a:ext cx="9144000"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While in prison, Hitler wrote </a:t>
            </a:r>
            <a:r>
              <a:rPr lang="en-US" sz="2200" i="1" dirty="0" smtClean="0">
                <a:latin typeface="Tahoma"/>
                <a:cs typeface="Tahoma"/>
              </a:rPr>
              <a:t>Mein </a:t>
            </a:r>
            <a:r>
              <a:rPr lang="en-US" sz="2200" i="1" dirty="0" err="1" smtClean="0">
                <a:latin typeface="Tahoma"/>
                <a:cs typeface="Tahoma"/>
              </a:rPr>
              <a:t>Kampf</a:t>
            </a:r>
            <a:r>
              <a:rPr lang="en-US" sz="2200" dirty="0" smtClean="0">
                <a:latin typeface="Tahoma"/>
                <a:cs typeface="Tahoma"/>
              </a:rPr>
              <a:t>.</a:t>
            </a:r>
          </a:p>
        </p:txBody>
      </p:sp>
      <p:sp>
        <p:nvSpPr>
          <p:cNvPr id="28" name="TextBox 27"/>
          <p:cNvSpPr txBox="1"/>
          <p:nvPr/>
        </p:nvSpPr>
        <p:spPr>
          <a:xfrm>
            <a:off x="1811" y="1964923"/>
            <a:ext cx="3445331" cy="402674"/>
          </a:xfrm>
          <a:prstGeom prst="rect">
            <a:avLst/>
          </a:prstGeom>
          <a:noFill/>
        </p:spPr>
        <p:txBody>
          <a:bodyPr wrap="square" rtlCol="0" anchor="t">
            <a:spAutoFit/>
          </a:bodyPr>
          <a:lstStyle/>
          <a:p>
            <a:pPr marL="285750" indent="-285750">
              <a:lnSpc>
                <a:spcPct val="90000"/>
              </a:lnSpc>
              <a:buFont typeface="Courier New"/>
              <a:buChar char="o"/>
            </a:pPr>
            <a:r>
              <a:rPr lang="en-US" sz="2200" dirty="0" smtClean="0">
                <a:latin typeface="Tahoma"/>
                <a:cs typeface="Tahoma"/>
              </a:rPr>
              <a:t>autobiography</a:t>
            </a:r>
          </a:p>
        </p:txBody>
      </p:sp>
      <p:sp>
        <p:nvSpPr>
          <p:cNvPr id="29" name="TextBox 28"/>
          <p:cNvSpPr txBox="1"/>
          <p:nvPr/>
        </p:nvSpPr>
        <p:spPr>
          <a:xfrm>
            <a:off x="-197761" y="1496132"/>
            <a:ext cx="3644901" cy="523220"/>
          </a:xfrm>
          <a:prstGeom prst="rect">
            <a:avLst/>
          </a:prstGeom>
          <a:noFill/>
        </p:spPr>
        <p:txBody>
          <a:bodyPr wrap="square" rtlCol="0">
            <a:spAutoFit/>
          </a:bodyPr>
          <a:lstStyle/>
          <a:p>
            <a:pPr algn="ctr"/>
            <a:r>
              <a:rPr lang="en-US" sz="2800" b="1" i="1" dirty="0" smtClean="0">
                <a:latin typeface="Tahoma"/>
                <a:cs typeface="Tahoma"/>
              </a:rPr>
              <a:t>Mein </a:t>
            </a:r>
            <a:r>
              <a:rPr lang="en-US" sz="2800" b="1" i="1" dirty="0" err="1" smtClean="0">
                <a:latin typeface="Tahoma"/>
                <a:cs typeface="Tahoma"/>
              </a:rPr>
              <a:t>Kampf</a:t>
            </a:r>
            <a:endParaRPr lang="en-US" sz="2800" b="1" i="1" dirty="0">
              <a:latin typeface="Tahoma"/>
              <a:cs typeface="Tahoma"/>
            </a:endParaRPr>
          </a:p>
        </p:txBody>
      </p:sp>
      <p:sp>
        <p:nvSpPr>
          <p:cNvPr id="16" name="TextBox 15"/>
          <p:cNvSpPr txBox="1"/>
          <p:nvPr/>
        </p:nvSpPr>
        <p:spPr>
          <a:xfrm>
            <a:off x="1812" y="2293163"/>
            <a:ext cx="3263901" cy="1012072"/>
          </a:xfrm>
          <a:prstGeom prst="rect">
            <a:avLst/>
          </a:prstGeom>
          <a:noFill/>
        </p:spPr>
        <p:txBody>
          <a:bodyPr wrap="square" rtlCol="0" anchor="t">
            <a:spAutoFit/>
          </a:bodyPr>
          <a:lstStyle/>
          <a:p>
            <a:pPr marL="285750" indent="-285750">
              <a:lnSpc>
                <a:spcPct val="90000"/>
              </a:lnSpc>
              <a:buFont typeface="Courier New"/>
              <a:buChar char="o"/>
            </a:pPr>
            <a:r>
              <a:rPr lang="en-US" sz="2200" dirty="0" smtClean="0">
                <a:latin typeface="Tahoma"/>
                <a:cs typeface="Tahoma"/>
              </a:rPr>
              <a:t>detailed his plan of how to solve Germany’s problems</a:t>
            </a:r>
          </a:p>
        </p:txBody>
      </p:sp>
      <p:sp>
        <p:nvSpPr>
          <p:cNvPr id="17" name="TextBox 16"/>
          <p:cNvSpPr txBox="1"/>
          <p:nvPr/>
        </p:nvSpPr>
        <p:spPr>
          <a:xfrm>
            <a:off x="1812" y="3445075"/>
            <a:ext cx="5336803" cy="861774"/>
          </a:xfrm>
          <a:prstGeom prst="rect">
            <a:avLst/>
          </a:prstGeom>
          <a:noFill/>
        </p:spPr>
        <p:txBody>
          <a:bodyPr wrap="square" rtlCol="0">
            <a:spAutoFit/>
          </a:bodyPr>
          <a:lstStyle/>
          <a:p>
            <a:pPr algn="ctr"/>
            <a:r>
              <a:rPr lang="en-US" sz="5000" dirty="0" smtClean="0">
                <a:ln>
                  <a:solidFill>
                    <a:schemeClr val="tx1"/>
                  </a:solidFill>
                </a:ln>
                <a:solidFill>
                  <a:srgbClr val="B9B376"/>
                </a:solidFill>
                <a:latin typeface="Tahoma"/>
                <a:cs typeface="Tahoma"/>
              </a:rPr>
              <a:t>Hitler’s Solutions</a:t>
            </a:r>
            <a:endParaRPr lang="en-US" sz="5000" dirty="0">
              <a:ln>
                <a:solidFill>
                  <a:schemeClr val="tx1"/>
                </a:solidFill>
              </a:ln>
              <a:solidFill>
                <a:srgbClr val="B9B376"/>
              </a:solidFill>
              <a:latin typeface="Tahoma"/>
              <a:cs typeface="Tahoma"/>
            </a:endParaRPr>
          </a:p>
        </p:txBody>
      </p:sp>
      <p:pic>
        <p:nvPicPr>
          <p:cNvPr id="2" name="Picture 1">
            <a:hlinkClick r:id="rId4"/>
          </p:cNvPr>
          <p:cNvPicPr>
            <a:picLocks noChangeAspect="1"/>
          </p:cNvPicPr>
          <p:nvPr/>
        </p:nvPicPr>
        <p:blipFill rotWithShape="1">
          <a:blip r:embed="rId5"/>
          <a:srcRect l="19156" t="6926" r="17533"/>
          <a:stretch/>
        </p:blipFill>
        <p:spPr>
          <a:xfrm>
            <a:off x="3265713" y="1314788"/>
            <a:ext cx="1991074" cy="2195285"/>
          </a:xfrm>
          <a:prstGeom prst="rect">
            <a:avLst/>
          </a:prstGeom>
          <a:ln>
            <a:solidFill>
              <a:srgbClr val="000000"/>
            </a:solidFill>
          </a:ln>
        </p:spPr>
      </p:pic>
      <p:grpSp>
        <p:nvGrpSpPr>
          <p:cNvPr id="10" name="Group 9"/>
          <p:cNvGrpSpPr/>
          <p:nvPr/>
        </p:nvGrpSpPr>
        <p:grpSpPr>
          <a:xfrm>
            <a:off x="5374901" y="1314788"/>
            <a:ext cx="3769097" cy="3548899"/>
            <a:chOff x="5374901" y="1314788"/>
            <a:chExt cx="3769097" cy="3548899"/>
          </a:xfrm>
        </p:grpSpPr>
        <p:pic>
          <p:nvPicPr>
            <p:cNvPr id="5" name="Picture 4"/>
            <p:cNvPicPr>
              <a:picLocks noChangeAspect="1"/>
            </p:cNvPicPr>
            <p:nvPr/>
          </p:nvPicPr>
          <p:blipFill>
            <a:blip r:embed="rId6"/>
            <a:stretch>
              <a:fillRect/>
            </a:stretch>
          </p:blipFill>
          <p:spPr>
            <a:xfrm>
              <a:off x="5374902" y="1314788"/>
              <a:ext cx="3698524" cy="2679998"/>
            </a:xfrm>
            <a:prstGeom prst="rect">
              <a:avLst/>
            </a:prstGeom>
            <a:ln>
              <a:solidFill>
                <a:srgbClr val="000000"/>
              </a:solidFill>
            </a:ln>
          </p:spPr>
        </p:pic>
        <p:sp>
          <p:nvSpPr>
            <p:cNvPr id="6" name="Rectangle 5"/>
            <p:cNvSpPr/>
            <p:nvPr/>
          </p:nvSpPr>
          <p:spPr>
            <a:xfrm>
              <a:off x="5374901" y="3940357"/>
              <a:ext cx="3769097" cy="923330"/>
            </a:xfrm>
            <a:prstGeom prst="rect">
              <a:avLst/>
            </a:prstGeom>
          </p:spPr>
          <p:txBody>
            <a:bodyPr wrap="square">
              <a:spAutoFit/>
            </a:bodyPr>
            <a:lstStyle/>
            <a:p>
              <a:pPr algn="ctr"/>
              <a:r>
                <a:rPr lang="en-US" dirty="0" smtClean="0">
                  <a:latin typeface="Tahoma"/>
                  <a:cs typeface="Tahoma"/>
                </a:rPr>
                <a:t>Hitler</a:t>
              </a:r>
              <a:r>
                <a:rPr lang="en-US" dirty="0">
                  <a:latin typeface="Tahoma"/>
                  <a:cs typeface="Tahoma"/>
                </a:rPr>
                <a:t> </a:t>
              </a:r>
              <a:r>
                <a:rPr lang="en-US" dirty="0" smtClean="0">
                  <a:latin typeface="Tahoma"/>
                  <a:cs typeface="Tahoma"/>
                </a:rPr>
                <a:t>gave every couple a copy of his </a:t>
              </a:r>
              <a:r>
                <a:rPr lang="en-US" i="1" dirty="0" smtClean="0">
                  <a:latin typeface="Tahoma"/>
                  <a:cs typeface="Tahoma"/>
                </a:rPr>
                <a:t>Mein </a:t>
              </a:r>
              <a:r>
                <a:rPr lang="en-US" i="1" dirty="0" err="1" smtClean="0">
                  <a:latin typeface="Tahoma"/>
                  <a:cs typeface="Tahoma"/>
                </a:rPr>
                <a:t>Kampf</a:t>
              </a:r>
              <a:r>
                <a:rPr lang="en-US" dirty="0" smtClean="0">
                  <a:latin typeface="Tahoma"/>
                  <a:cs typeface="Tahoma"/>
                </a:rPr>
                <a:t> on their wedding day. </a:t>
              </a:r>
              <a:endParaRPr lang="en-US" dirty="0"/>
            </a:p>
          </p:txBody>
        </p:sp>
      </p:grpSp>
      <p:sp>
        <p:nvSpPr>
          <p:cNvPr id="25" name="TextBox 24"/>
          <p:cNvSpPr txBox="1"/>
          <p:nvPr/>
        </p:nvSpPr>
        <p:spPr>
          <a:xfrm>
            <a:off x="-30797" y="4132279"/>
            <a:ext cx="5369412"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expand German lands</a:t>
            </a:r>
          </a:p>
        </p:txBody>
      </p:sp>
      <p:sp>
        <p:nvSpPr>
          <p:cNvPr id="26" name="TextBox 25"/>
          <p:cNvSpPr txBox="1"/>
          <p:nvPr/>
        </p:nvSpPr>
        <p:spPr>
          <a:xfrm>
            <a:off x="-30797" y="4461013"/>
            <a:ext cx="5369412"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a:latin typeface="Tahoma"/>
                <a:cs typeface="Tahoma"/>
              </a:rPr>
              <a:t>e</a:t>
            </a:r>
            <a:r>
              <a:rPr lang="en-US" sz="2200" dirty="0" smtClean="0">
                <a:latin typeface="Tahoma"/>
                <a:cs typeface="Tahoma"/>
              </a:rPr>
              <a:t>limination of “impure” races</a:t>
            </a:r>
          </a:p>
        </p:txBody>
      </p:sp>
      <p:sp>
        <p:nvSpPr>
          <p:cNvPr id="27" name="TextBox 26"/>
          <p:cNvSpPr txBox="1"/>
          <p:nvPr/>
        </p:nvSpPr>
        <p:spPr>
          <a:xfrm>
            <a:off x="-30797" y="4791115"/>
            <a:ext cx="5369412"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creating a German dictatorship</a:t>
            </a:r>
          </a:p>
        </p:txBody>
      </p:sp>
      <p:sp>
        <p:nvSpPr>
          <p:cNvPr id="31" name="TextBox 30"/>
          <p:cNvSpPr txBox="1"/>
          <p:nvPr/>
        </p:nvSpPr>
        <p:spPr>
          <a:xfrm>
            <a:off x="1812" y="5242827"/>
            <a:ext cx="9229776" cy="1384995"/>
          </a:xfrm>
          <a:prstGeom prst="rect">
            <a:avLst/>
          </a:prstGeom>
          <a:noFill/>
        </p:spPr>
        <p:txBody>
          <a:bodyPr wrap="square" rtlCol="0">
            <a:spAutoFit/>
          </a:bodyPr>
          <a:lstStyle/>
          <a:p>
            <a:pPr algn="ctr"/>
            <a:r>
              <a:rPr lang="en-US" sz="2800" b="1" dirty="0" smtClean="0">
                <a:latin typeface="Tahoma"/>
                <a:cs typeface="Tahoma"/>
              </a:rPr>
              <a:t>When Hitler was released from prison, he continued to give fiery speeches that ignited the German people.</a:t>
            </a:r>
            <a:endParaRPr lang="en-US" sz="2800" b="1" dirty="0">
              <a:latin typeface="Tahoma"/>
              <a:cs typeface="Tahoma"/>
            </a:endParaRPr>
          </a:p>
        </p:txBody>
      </p:sp>
    </p:spTree>
    <p:extLst>
      <p:ext uri="{BB962C8B-B14F-4D97-AF65-F5344CB8AC3E}">
        <p14:creationId xmlns:p14="http://schemas.microsoft.com/office/powerpoint/2010/main" val="23179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360"/>
                                          </p:val>
                                        </p:tav>
                                        <p:tav tm="100000">
                                          <p:val>
                                            <p:fltVal val="0"/>
                                          </p:val>
                                        </p:tav>
                                      </p:tavLst>
                                    </p:anim>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linds(horizontal)">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8" grpId="0"/>
      <p:bldP spid="29" grpId="0"/>
      <p:bldP spid="16" grpId="0"/>
      <p:bldP spid="17" grpId="0"/>
      <p:bldP spid="25" grpId="0"/>
      <p:bldP spid="26" grpId="0"/>
      <p:bldP spid="2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26128"/>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In 1929, the US Stock Market crashed.</a:t>
            </a:r>
          </a:p>
        </p:txBody>
      </p:sp>
      <p:sp>
        <p:nvSpPr>
          <p:cNvPr id="22" name="TextBox 21"/>
          <p:cNvSpPr txBox="1"/>
          <p:nvPr/>
        </p:nvSpPr>
        <p:spPr>
          <a:xfrm>
            <a:off x="0" y="839542"/>
            <a:ext cx="9144000"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This event worsened the German economic depression.</a:t>
            </a:r>
          </a:p>
        </p:txBody>
      </p:sp>
      <p:sp>
        <p:nvSpPr>
          <p:cNvPr id="20" name="TextBox 19"/>
          <p:cNvSpPr txBox="1"/>
          <p:nvPr/>
        </p:nvSpPr>
        <p:spPr>
          <a:xfrm>
            <a:off x="-16283" y="951928"/>
            <a:ext cx="9229727" cy="1631216"/>
          </a:xfrm>
          <a:prstGeom prst="rect">
            <a:avLst/>
          </a:prstGeom>
          <a:noFill/>
        </p:spPr>
        <p:txBody>
          <a:bodyPr wrap="square" rtlCol="0">
            <a:spAutoFit/>
          </a:bodyPr>
          <a:lstStyle/>
          <a:p>
            <a:pPr algn="ctr"/>
            <a:r>
              <a:rPr lang="en-US" sz="10000" dirty="0" smtClean="0">
                <a:ln>
                  <a:solidFill>
                    <a:schemeClr val="tx1"/>
                  </a:solidFill>
                </a:ln>
                <a:solidFill>
                  <a:srgbClr val="B9B376"/>
                </a:solidFill>
                <a:latin typeface="Tahoma"/>
                <a:cs typeface="Tahoma"/>
              </a:rPr>
              <a:t>Why?</a:t>
            </a:r>
            <a:endParaRPr lang="en-US" sz="10000" dirty="0">
              <a:ln>
                <a:solidFill>
                  <a:schemeClr val="tx1"/>
                </a:solidFill>
              </a:ln>
              <a:solidFill>
                <a:srgbClr val="B9B376"/>
              </a:solidFill>
              <a:latin typeface="Tahoma"/>
              <a:cs typeface="Tahoma"/>
            </a:endParaRPr>
          </a:p>
        </p:txBody>
      </p:sp>
      <p:sp>
        <p:nvSpPr>
          <p:cNvPr id="21" name="TextBox 20"/>
          <p:cNvSpPr txBox="1"/>
          <p:nvPr/>
        </p:nvSpPr>
        <p:spPr>
          <a:xfrm>
            <a:off x="0" y="2529369"/>
            <a:ext cx="9144000"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Germany’s economy was being supported by loans from US banks because Germany did not have enough money to pay the reparations.</a:t>
            </a:r>
          </a:p>
        </p:txBody>
      </p:sp>
      <p:sp>
        <p:nvSpPr>
          <p:cNvPr id="23" name="TextBox 22"/>
          <p:cNvSpPr txBox="1"/>
          <p:nvPr/>
        </p:nvSpPr>
        <p:spPr>
          <a:xfrm>
            <a:off x="0" y="3211633"/>
            <a:ext cx="9144000"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When the market crashed, the US banks wanted Germany to pay their loans back immediately.</a:t>
            </a:r>
          </a:p>
        </p:txBody>
      </p:sp>
      <p:sp>
        <p:nvSpPr>
          <p:cNvPr id="30" name="TextBox 29"/>
          <p:cNvSpPr txBox="1"/>
          <p:nvPr/>
        </p:nvSpPr>
        <p:spPr>
          <a:xfrm>
            <a:off x="-90714" y="3908502"/>
            <a:ext cx="9394874" cy="523220"/>
          </a:xfrm>
          <a:prstGeom prst="rect">
            <a:avLst/>
          </a:prstGeom>
          <a:noFill/>
        </p:spPr>
        <p:txBody>
          <a:bodyPr wrap="square" rtlCol="0">
            <a:spAutoFit/>
          </a:bodyPr>
          <a:lstStyle/>
          <a:p>
            <a:pPr algn="ctr"/>
            <a:r>
              <a:rPr lang="en-US" sz="2800" b="1" dirty="0" smtClean="0">
                <a:latin typeface="Tahoma"/>
                <a:cs typeface="Tahoma"/>
              </a:rPr>
              <a:t>Obviously Germany could not do this.</a:t>
            </a:r>
            <a:endParaRPr lang="en-US" sz="2800" b="1" dirty="0">
              <a:latin typeface="Tahoma"/>
              <a:cs typeface="Tahoma"/>
            </a:endParaRPr>
          </a:p>
        </p:txBody>
      </p:sp>
      <p:sp>
        <p:nvSpPr>
          <p:cNvPr id="32" name="TextBox 31"/>
          <p:cNvSpPr txBox="1"/>
          <p:nvPr/>
        </p:nvSpPr>
        <p:spPr>
          <a:xfrm>
            <a:off x="51301" y="4792021"/>
            <a:ext cx="9144000" cy="430887"/>
          </a:xfrm>
          <a:prstGeom prst="rect">
            <a:avLst/>
          </a:prstGeom>
          <a:noFill/>
        </p:spPr>
        <p:txBody>
          <a:bodyPr wrap="square" rtlCol="0" anchor="t">
            <a:spAutoFit/>
          </a:bodyPr>
          <a:lstStyle/>
          <a:p>
            <a:pPr algn="ctr"/>
            <a:r>
              <a:rPr lang="en-US" sz="2200" dirty="0" smtClean="0">
                <a:latin typeface="Tahoma"/>
                <a:cs typeface="Tahoma"/>
              </a:rPr>
              <a:t>German businesses failed.</a:t>
            </a:r>
          </a:p>
        </p:txBody>
      </p:sp>
      <p:sp>
        <p:nvSpPr>
          <p:cNvPr id="33" name="TextBox 32"/>
          <p:cNvSpPr txBox="1"/>
          <p:nvPr/>
        </p:nvSpPr>
        <p:spPr>
          <a:xfrm>
            <a:off x="69444" y="5527925"/>
            <a:ext cx="9144000" cy="430887"/>
          </a:xfrm>
          <a:prstGeom prst="rect">
            <a:avLst/>
          </a:prstGeom>
          <a:noFill/>
        </p:spPr>
        <p:txBody>
          <a:bodyPr wrap="square" rtlCol="0" anchor="t">
            <a:spAutoFit/>
          </a:bodyPr>
          <a:lstStyle/>
          <a:p>
            <a:pPr algn="ctr"/>
            <a:r>
              <a:rPr lang="en-US" sz="2200" dirty="0" smtClean="0">
                <a:latin typeface="Tahoma"/>
                <a:cs typeface="Tahoma"/>
              </a:rPr>
              <a:t>Germans lost their jobs.</a:t>
            </a:r>
          </a:p>
        </p:txBody>
      </p:sp>
      <p:cxnSp>
        <p:nvCxnSpPr>
          <p:cNvPr id="12" name="Straight Arrow Connector 11"/>
          <p:cNvCxnSpPr/>
          <p:nvPr/>
        </p:nvCxnSpPr>
        <p:spPr>
          <a:xfrm>
            <a:off x="4623301" y="4431722"/>
            <a:ext cx="0" cy="4147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623301" y="5177189"/>
            <a:ext cx="0" cy="4147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623301" y="5904383"/>
            <a:ext cx="0" cy="4147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0" y="6229357"/>
            <a:ext cx="9144000" cy="430887"/>
          </a:xfrm>
          <a:prstGeom prst="rect">
            <a:avLst/>
          </a:prstGeom>
          <a:noFill/>
        </p:spPr>
        <p:txBody>
          <a:bodyPr wrap="square" rtlCol="0" anchor="t">
            <a:spAutoFit/>
          </a:bodyPr>
          <a:lstStyle/>
          <a:p>
            <a:pPr algn="ctr"/>
            <a:r>
              <a:rPr lang="en-US" sz="2200" dirty="0" smtClean="0">
                <a:latin typeface="Tahoma"/>
                <a:cs typeface="Tahoma"/>
              </a:rPr>
              <a:t>Germans wanted solutions.</a:t>
            </a:r>
          </a:p>
        </p:txBody>
      </p:sp>
      <p:sp>
        <p:nvSpPr>
          <p:cNvPr id="39" name="TextBox 38"/>
          <p:cNvSpPr txBox="1"/>
          <p:nvPr/>
        </p:nvSpPr>
        <p:spPr>
          <a:xfrm rot="20235945">
            <a:off x="-160992" y="844860"/>
            <a:ext cx="9394874" cy="5016758"/>
          </a:xfrm>
          <a:prstGeom prst="rect">
            <a:avLst/>
          </a:prstGeom>
          <a:noFill/>
        </p:spPr>
        <p:txBody>
          <a:bodyPr wrap="square" rtlCol="0">
            <a:spAutoFit/>
          </a:bodyPr>
          <a:lstStyle/>
          <a:p>
            <a:pPr algn="ctr"/>
            <a:r>
              <a:rPr lang="en-US" sz="8000" b="1" dirty="0" smtClean="0">
                <a:ln>
                  <a:solidFill>
                    <a:schemeClr val="tx1"/>
                  </a:solidFill>
                </a:ln>
                <a:solidFill>
                  <a:srgbClr val="FFFF00"/>
                </a:solidFill>
                <a:latin typeface="Tahoma"/>
                <a:cs typeface="Tahoma"/>
              </a:rPr>
              <a:t>Hitler and his </a:t>
            </a:r>
            <a:r>
              <a:rPr lang="en-US" sz="8000" b="1" dirty="0">
                <a:ln>
                  <a:solidFill>
                    <a:schemeClr val="tx1"/>
                  </a:solidFill>
                </a:ln>
                <a:solidFill>
                  <a:srgbClr val="FFFF00"/>
                </a:solidFill>
                <a:latin typeface="Tahoma"/>
                <a:cs typeface="Tahoma"/>
              </a:rPr>
              <a:t>N</a:t>
            </a:r>
            <a:r>
              <a:rPr lang="en-US" sz="8000" b="1" dirty="0" smtClean="0">
                <a:ln>
                  <a:solidFill>
                    <a:schemeClr val="tx1"/>
                  </a:solidFill>
                </a:ln>
                <a:solidFill>
                  <a:srgbClr val="FFFF00"/>
                </a:solidFill>
                <a:latin typeface="Tahoma"/>
                <a:cs typeface="Tahoma"/>
              </a:rPr>
              <a:t>azi Party took advantage of the situation.</a:t>
            </a:r>
            <a:endParaRPr lang="en-US" sz="8000" b="1" dirty="0">
              <a:ln>
                <a:solidFill>
                  <a:schemeClr val="tx1"/>
                </a:solidFill>
              </a:ln>
              <a:solidFill>
                <a:srgbClr val="FFFF00"/>
              </a:solidFill>
              <a:latin typeface="Tahoma"/>
              <a:cs typeface="Tahoma"/>
            </a:endParaRPr>
          </a:p>
        </p:txBody>
      </p:sp>
    </p:spTree>
    <p:extLst>
      <p:ext uri="{BB962C8B-B14F-4D97-AF65-F5344CB8AC3E}">
        <p14:creationId xmlns:p14="http://schemas.microsoft.com/office/powerpoint/2010/main" val="8051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style.rotation</p:attrName>
                                        </p:attrNameLst>
                                      </p:cBhvr>
                                      <p:tavLst>
                                        <p:tav tm="0">
                                          <p:val>
                                            <p:fltVal val="360"/>
                                          </p:val>
                                        </p:tav>
                                        <p:tav tm="100000">
                                          <p:val>
                                            <p:fltVal val="0"/>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71" dur="1000" fill="hold"/>
                                        <p:tgtEl>
                                          <p:spTgt spid="34"/>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89" dur="1000" fill="hold"/>
                                        <p:tgtEl>
                                          <p:spTgt spid="35"/>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ppt_x"/>
                                          </p:val>
                                        </p:tav>
                                        <p:tav tm="100000">
                                          <p:val>
                                            <p:strVal val="#ppt_x"/>
                                          </p:val>
                                        </p:tav>
                                      </p:tavLst>
                                    </p:anim>
                                    <p:anim calcmode="lin" valueType="num">
                                      <p:cBhvr additive="base">
                                        <p:cTn id="9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dissolve">
                                      <p:cBhvr>
                                        <p:cTn id="10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0" grpId="0"/>
      <p:bldP spid="21" grpId="0"/>
      <p:bldP spid="23" grpId="0"/>
      <p:bldP spid="30" grpId="0"/>
      <p:bldP spid="32" grpId="0"/>
      <p:bldP spid="33" grpId="0"/>
      <p:bldP spid="36"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62414"/>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Germany’s democratic governmental system was called the Weimar Republic.</a:t>
            </a:r>
          </a:p>
        </p:txBody>
      </p:sp>
      <p:sp>
        <p:nvSpPr>
          <p:cNvPr id="22" name="TextBox 21"/>
          <p:cNvSpPr txBox="1"/>
          <p:nvPr/>
        </p:nvSpPr>
        <p:spPr>
          <a:xfrm>
            <a:off x="0" y="1209991"/>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Hitler lashed out against the Weimar Republic, and many Germans began to support Hitler.</a:t>
            </a:r>
          </a:p>
        </p:txBody>
      </p:sp>
      <p:sp>
        <p:nvSpPr>
          <p:cNvPr id="25" name="TextBox 24"/>
          <p:cNvSpPr txBox="1"/>
          <p:nvPr/>
        </p:nvSpPr>
        <p:spPr>
          <a:xfrm>
            <a:off x="-30797" y="1814185"/>
            <a:ext cx="9229776" cy="461665"/>
          </a:xfrm>
          <a:prstGeom prst="rect">
            <a:avLst/>
          </a:prstGeom>
          <a:noFill/>
        </p:spPr>
        <p:txBody>
          <a:bodyPr wrap="square" rtlCol="0">
            <a:spAutoFit/>
          </a:bodyPr>
          <a:lstStyle/>
          <a:p>
            <a:pPr algn="ctr"/>
            <a:r>
              <a:rPr lang="en-US" sz="2400" b="1" dirty="0" smtClean="0">
                <a:latin typeface="Tahoma"/>
                <a:cs typeface="Tahoma"/>
              </a:rPr>
              <a:t>Hitler made many promises to the German people. </a:t>
            </a:r>
            <a:endParaRPr lang="en-US" sz="2400" b="1" dirty="0">
              <a:latin typeface="Tahoma"/>
              <a:cs typeface="Tahoma"/>
            </a:endParaRPr>
          </a:p>
        </p:txBody>
      </p:sp>
      <p:sp>
        <p:nvSpPr>
          <p:cNvPr id="26" name="TextBox 25"/>
          <p:cNvSpPr txBox="1"/>
          <p:nvPr/>
        </p:nvSpPr>
        <p:spPr>
          <a:xfrm>
            <a:off x="2213379" y="2875724"/>
            <a:ext cx="6963780" cy="707373"/>
          </a:xfrm>
          <a:prstGeom prst="rect">
            <a:avLst/>
          </a:prstGeom>
          <a:noFill/>
        </p:spPr>
        <p:txBody>
          <a:bodyPr wrap="square" rtlCol="0" anchor="t">
            <a:spAutoFit/>
          </a:bodyPr>
          <a:lstStyle/>
          <a:p>
            <a:pPr>
              <a:lnSpc>
                <a:spcPct val="90000"/>
              </a:lnSpc>
            </a:pPr>
            <a:r>
              <a:rPr lang="en-US" sz="2200" dirty="0" smtClean="0">
                <a:latin typeface="Tahoma"/>
                <a:cs typeface="Tahoma"/>
              </a:rPr>
              <a:t>promised to make Germany a powerful country in Europe and the world</a:t>
            </a:r>
          </a:p>
        </p:txBody>
      </p:sp>
      <p:sp>
        <p:nvSpPr>
          <p:cNvPr id="28" name="TextBox 27"/>
          <p:cNvSpPr txBox="1"/>
          <p:nvPr/>
        </p:nvSpPr>
        <p:spPr>
          <a:xfrm>
            <a:off x="2394857" y="2356592"/>
            <a:ext cx="6891159" cy="402674"/>
          </a:xfrm>
          <a:prstGeom prst="rect">
            <a:avLst/>
          </a:prstGeom>
          <a:noFill/>
        </p:spPr>
        <p:txBody>
          <a:bodyPr wrap="square" rtlCol="0" anchor="t">
            <a:spAutoFit/>
          </a:bodyPr>
          <a:lstStyle/>
          <a:p>
            <a:pPr>
              <a:lnSpc>
                <a:spcPct val="90000"/>
              </a:lnSpc>
            </a:pPr>
            <a:r>
              <a:rPr lang="en-US" sz="2200" dirty="0" smtClean="0">
                <a:latin typeface="Tahoma"/>
                <a:cs typeface="Tahoma"/>
              </a:rPr>
              <a:t>offered solutions for Germany’s economic problems</a:t>
            </a:r>
          </a:p>
        </p:txBody>
      </p:sp>
      <p:sp>
        <p:nvSpPr>
          <p:cNvPr id="29" name="TextBox 28"/>
          <p:cNvSpPr txBox="1"/>
          <p:nvPr/>
        </p:nvSpPr>
        <p:spPr>
          <a:xfrm>
            <a:off x="1632307" y="3546811"/>
            <a:ext cx="7511693" cy="707373"/>
          </a:xfrm>
          <a:prstGeom prst="rect">
            <a:avLst/>
          </a:prstGeom>
          <a:noFill/>
        </p:spPr>
        <p:txBody>
          <a:bodyPr wrap="square" rtlCol="0" anchor="t">
            <a:spAutoFit/>
          </a:bodyPr>
          <a:lstStyle/>
          <a:p>
            <a:pPr>
              <a:lnSpc>
                <a:spcPct val="90000"/>
              </a:lnSpc>
            </a:pPr>
            <a:r>
              <a:rPr lang="en-US" sz="2200" dirty="0" smtClean="0">
                <a:latin typeface="Tahoma"/>
                <a:cs typeface="Tahoma"/>
              </a:rPr>
              <a:t>united the German people against the Jews by blaming the Jews for Germany’s problems</a:t>
            </a:r>
          </a:p>
        </p:txBody>
      </p:sp>
      <p:sp>
        <p:nvSpPr>
          <p:cNvPr id="31" name="TextBox 30"/>
          <p:cNvSpPr txBox="1"/>
          <p:nvPr/>
        </p:nvSpPr>
        <p:spPr>
          <a:xfrm>
            <a:off x="2558143" y="4193986"/>
            <a:ext cx="6640836" cy="1012072"/>
          </a:xfrm>
          <a:prstGeom prst="rect">
            <a:avLst/>
          </a:prstGeom>
          <a:noFill/>
        </p:spPr>
        <p:txBody>
          <a:bodyPr wrap="square" rtlCol="0" anchor="t">
            <a:spAutoFit/>
          </a:bodyPr>
          <a:lstStyle/>
          <a:p>
            <a:pPr>
              <a:lnSpc>
                <a:spcPct val="90000"/>
              </a:lnSpc>
            </a:pPr>
            <a:r>
              <a:rPr lang="en-US" sz="2200" dirty="0" smtClean="0">
                <a:latin typeface="Tahoma"/>
                <a:cs typeface="Tahoma"/>
              </a:rPr>
              <a:t>increased Germany’s military and weapon production, promising the German people he could protect them</a:t>
            </a:r>
          </a:p>
        </p:txBody>
      </p:sp>
      <p:sp>
        <p:nvSpPr>
          <p:cNvPr id="38" name="TextBox 37"/>
          <p:cNvSpPr txBox="1"/>
          <p:nvPr/>
        </p:nvSpPr>
        <p:spPr>
          <a:xfrm>
            <a:off x="2886526" y="5300704"/>
            <a:ext cx="9229776" cy="402674"/>
          </a:xfrm>
          <a:prstGeom prst="rect">
            <a:avLst/>
          </a:prstGeom>
          <a:noFill/>
        </p:spPr>
        <p:txBody>
          <a:bodyPr wrap="square" rtlCol="0" anchor="t">
            <a:spAutoFit/>
          </a:bodyPr>
          <a:lstStyle/>
          <a:p>
            <a:pPr>
              <a:lnSpc>
                <a:spcPct val="90000"/>
              </a:lnSpc>
            </a:pPr>
            <a:r>
              <a:rPr lang="en-US" sz="2200" dirty="0" smtClean="0">
                <a:latin typeface="Tahoma"/>
                <a:cs typeface="Tahoma"/>
              </a:rPr>
              <a:t>called for an increase in Germany’s lands</a:t>
            </a:r>
          </a:p>
        </p:txBody>
      </p:sp>
      <p:sp>
        <p:nvSpPr>
          <p:cNvPr id="39" name="TextBox 38"/>
          <p:cNvSpPr txBox="1"/>
          <p:nvPr/>
        </p:nvSpPr>
        <p:spPr>
          <a:xfrm>
            <a:off x="1812" y="2094420"/>
            <a:ext cx="2828474" cy="769441"/>
          </a:xfrm>
          <a:prstGeom prst="rect">
            <a:avLst/>
          </a:prstGeom>
          <a:noFill/>
        </p:spPr>
        <p:txBody>
          <a:bodyPr wrap="square" rtlCol="0">
            <a:spAutoFit/>
          </a:bodyPr>
          <a:lstStyle/>
          <a:p>
            <a:r>
              <a:rPr lang="en-US" sz="4300" dirty="0" smtClean="0">
                <a:ln>
                  <a:solidFill>
                    <a:schemeClr val="tx1"/>
                  </a:solidFill>
                </a:ln>
                <a:solidFill>
                  <a:srgbClr val="B9B376"/>
                </a:solidFill>
                <a:latin typeface="Tacoma"/>
                <a:cs typeface="Tacoma"/>
              </a:rPr>
              <a:t>Economy</a:t>
            </a:r>
            <a:endParaRPr lang="en-US" sz="4300" dirty="0">
              <a:ln>
                <a:solidFill>
                  <a:schemeClr val="tx1"/>
                </a:solidFill>
              </a:ln>
              <a:solidFill>
                <a:srgbClr val="B9B376"/>
              </a:solidFill>
              <a:latin typeface="Tacoma"/>
              <a:cs typeface="Tacoma"/>
            </a:endParaRPr>
          </a:p>
        </p:txBody>
      </p:sp>
      <p:sp>
        <p:nvSpPr>
          <p:cNvPr id="40" name="TextBox 39"/>
          <p:cNvSpPr txBox="1"/>
          <p:nvPr/>
        </p:nvSpPr>
        <p:spPr>
          <a:xfrm>
            <a:off x="1812" y="2811125"/>
            <a:ext cx="2828474" cy="754053"/>
          </a:xfrm>
          <a:prstGeom prst="rect">
            <a:avLst/>
          </a:prstGeom>
          <a:noFill/>
        </p:spPr>
        <p:txBody>
          <a:bodyPr wrap="square" rtlCol="0">
            <a:spAutoFit/>
          </a:bodyPr>
          <a:lstStyle/>
          <a:p>
            <a:r>
              <a:rPr lang="en-US" sz="4300" dirty="0" smtClean="0">
                <a:ln>
                  <a:solidFill>
                    <a:schemeClr val="tx1"/>
                  </a:solidFill>
                </a:ln>
                <a:solidFill>
                  <a:srgbClr val="B9B376"/>
                </a:solidFill>
                <a:latin typeface="Tahoma"/>
                <a:cs typeface="Tahoma"/>
              </a:rPr>
              <a:t>Strength</a:t>
            </a:r>
            <a:endParaRPr lang="en-US" sz="4300" dirty="0">
              <a:ln>
                <a:solidFill>
                  <a:schemeClr val="tx1"/>
                </a:solidFill>
              </a:ln>
              <a:solidFill>
                <a:srgbClr val="B9B376"/>
              </a:solidFill>
              <a:latin typeface="Tahoma"/>
              <a:cs typeface="Tahoma"/>
            </a:endParaRPr>
          </a:p>
        </p:txBody>
      </p:sp>
      <p:sp>
        <p:nvSpPr>
          <p:cNvPr id="41" name="TextBox 40"/>
          <p:cNvSpPr txBox="1"/>
          <p:nvPr/>
        </p:nvSpPr>
        <p:spPr>
          <a:xfrm>
            <a:off x="1812" y="3511369"/>
            <a:ext cx="2828474" cy="754053"/>
          </a:xfrm>
          <a:prstGeom prst="rect">
            <a:avLst/>
          </a:prstGeom>
          <a:noFill/>
        </p:spPr>
        <p:txBody>
          <a:bodyPr wrap="square" rtlCol="0">
            <a:spAutoFit/>
          </a:bodyPr>
          <a:lstStyle/>
          <a:p>
            <a:r>
              <a:rPr lang="en-US" sz="4300" dirty="0" smtClean="0">
                <a:ln>
                  <a:solidFill>
                    <a:schemeClr val="tx1"/>
                  </a:solidFill>
                </a:ln>
                <a:solidFill>
                  <a:srgbClr val="B9B376"/>
                </a:solidFill>
                <a:latin typeface="Tahoma"/>
                <a:cs typeface="Tahoma"/>
              </a:rPr>
              <a:t>Blame</a:t>
            </a:r>
            <a:endParaRPr lang="en-US" sz="4300" dirty="0">
              <a:ln>
                <a:solidFill>
                  <a:schemeClr val="tx1"/>
                </a:solidFill>
              </a:ln>
              <a:solidFill>
                <a:srgbClr val="B9B376"/>
              </a:solidFill>
              <a:latin typeface="Tahoma"/>
              <a:cs typeface="Tahoma"/>
            </a:endParaRPr>
          </a:p>
        </p:txBody>
      </p:sp>
      <p:sp>
        <p:nvSpPr>
          <p:cNvPr id="42" name="TextBox 41"/>
          <p:cNvSpPr txBox="1"/>
          <p:nvPr/>
        </p:nvSpPr>
        <p:spPr>
          <a:xfrm>
            <a:off x="1812" y="4294759"/>
            <a:ext cx="2828474" cy="754053"/>
          </a:xfrm>
          <a:prstGeom prst="rect">
            <a:avLst/>
          </a:prstGeom>
          <a:noFill/>
        </p:spPr>
        <p:txBody>
          <a:bodyPr wrap="square" rtlCol="0">
            <a:spAutoFit/>
          </a:bodyPr>
          <a:lstStyle/>
          <a:p>
            <a:r>
              <a:rPr lang="en-US" sz="4300" dirty="0" smtClean="0">
                <a:ln>
                  <a:solidFill>
                    <a:schemeClr val="tx1"/>
                  </a:solidFill>
                </a:ln>
                <a:solidFill>
                  <a:srgbClr val="B9B376"/>
                </a:solidFill>
                <a:latin typeface="Tahoma"/>
                <a:cs typeface="Tahoma"/>
              </a:rPr>
              <a:t>Protection</a:t>
            </a:r>
            <a:endParaRPr lang="en-US" sz="4300" dirty="0">
              <a:ln>
                <a:solidFill>
                  <a:schemeClr val="tx1"/>
                </a:solidFill>
              </a:ln>
              <a:solidFill>
                <a:srgbClr val="B9B376"/>
              </a:solidFill>
              <a:latin typeface="Tahoma"/>
              <a:cs typeface="Tahoma"/>
            </a:endParaRPr>
          </a:p>
        </p:txBody>
      </p:sp>
      <p:sp>
        <p:nvSpPr>
          <p:cNvPr id="43" name="TextBox 42"/>
          <p:cNvSpPr txBox="1"/>
          <p:nvPr/>
        </p:nvSpPr>
        <p:spPr>
          <a:xfrm>
            <a:off x="1812" y="5079057"/>
            <a:ext cx="3263902" cy="754053"/>
          </a:xfrm>
          <a:prstGeom prst="rect">
            <a:avLst/>
          </a:prstGeom>
          <a:noFill/>
        </p:spPr>
        <p:txBody>
          <a:bodyPr wrap="square" rtlCol="0">
            <a:spAutoFit/>
          </a:bodyPr>
          <a:lstStyle/>
          <a:p>
            <a:r>
              <a:rPr lang="en-US" sz="4300" dirty="0" smtClean="0">
                <a:ln>
                  <a:solidFill>
                    <a:schemeClr val="tx1"/>
                  </a:solidFill>
                </a:ln>
                <a:solidFill>
                  <a:srgbClr val="B9B376"/>
                </a:solidFill>
                <a:latin typeface="Tahoma"/>
                <a:cs typeface="Tahoma"/>
              </a:rPr>
              <a:t>Nationalism</a:t>
            </a:r>
            <a:endParaRPr lang="en-US" sz="4300" dirty="0">
              <a:ln>
                <a:solidFill>
                  <a:schemeClr val="tx1"/>
                </a:solidFill>
              </a:ln>
              <a:solidFill>
                <a:srgbClr val="B9B376"/>
              </a:solidFill>
              <a:latin typeface="Tahoma"/>
              <a:cs typeface="Tahoma"/>
            </a:endParaRPr>
          </a:p>
        </p:txBody>
      </p:sp>
      <p:sp>
        <p:nvSpPr>
          <p:cNvPr id="44" name="TextBox 43"/>
          <p:cNvSpPr txBox="1"/>
          <p:nvPr/>
        </p:nvSpPr>
        <p:spPr>
          <a:xfrm>
            <a:off x="1812" y="5786578"/>
            <a:ext cx="3263902" cy="754053"/>
          </a:xfrm>
          <a:prstGeom prst="rect">
            <a:avLst/>
          </a:prstGeom>
          <a:noFill/>
        </p:spPr>
        <p:txBody>
          <a:bodyPr wrap="square" rtlCol="0">
            <a:spAutoFit/>
          </a:bodyPr>
          <a:lstStyle/>
          <a:p>
            <a:r>
              <a:rPr lang="en-US" sz="4300" dirty="0" smtClean="0">
                <a:ln>
                  <a:solidFill>
                    <a:schemeClr val="tx1"/>
                  </a:solidFill>
                </a:ln>
                <a:solidFill>
                  <a:srgbClr val="B9B376"/>
                </a:solidFill>
                <a:latin typeface="Tahoma"/>
                <a:cs typeface="Tahoma"/>
              </a:rPr>
              <a:t>Terror</a:t>
            </a:r>
            <a:endParaRPr lang="en-US" sz="4300" dirty="0">
              <a:ln>
                <a:solidFill>
                  <a:schemeClr val="tx1"/>
                </a:solidFill>
              </a:ln>
              <a:solidFill>
                <a:srgbClr val="B9B376"/>
              </a:solidFill>
              <a:latin typeface="Tahoma"/>
              <a:cs typeface="Tahoma"/>
            </a:endParaRPr>
          </a:p>
        </p:txBody>
      </p:sp>
      <p:sp>
        <p:nvSpPr>
          <p:cNvPr id="21" name="TextBox 20"/>
          <p:cNvSpPr txBox="1"/>
          <p:nvPr/>
        </p:nvSpPr>
        <p:spPr>
          <a:xfrm>
            <a:off x="1596021" y="5859150"/>
            <a:ext cx="7671853" cy="1012072"/>
          </a:xfrm>
          <a:prstGeom prst="rect">
            <a:avLst/>
          </a:prstGeom>
          <a:noFill/>
        </p:spPr>
        <p:txBody>
          <a:bodyPr wrap="square" rtlCol="0" anchor="t">
            <a:spAutoFit/>
          </a:bodyPr>
          <a:lstStyle/>
          <a:p>
            <a:pPr>
              <a:lnSpc>
                <a:spcPct val="90000"/>
              </a:lnSpc>
            </a:pPr>
            <a:r>
              <a:rPr lang="en-US" sz="2200" dirty="0">
                <a:latin typeface="Tahoma"/>
                <a:cs typeface="Tahoma"/>
              </a:rPr>
              <a:t>A</a:t>
            </a:r>
            <a:r>
              <a:rPr lang="en-US" sz="2200" dirty="0" smtClean="0">
                <a:latin typeface="Tahoma"/>
                <a:cs typeface="Tahoma"/>
              </a:rPr>
              <a:t>fter becoming dictator, Hitler banned all other political parties and sent those who spoke against him to concentration camps.</a:t>
            </a:r>
          </a:p>
        </p:txBody>
      </p:sp>
    </p:spTree>
    <p:extLst>
      <p:ext uri="{BB962C8B-B14F-4D97-AF65-F5344CB8AC3E}">
        <p14:creationId xmlns:p14="http://schemas.microsoft.com/office/powerpoint/2010/main" val="42576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800" decel="100000"/>
                                        <p:tgtEl>
                                          <p:spTgt spid="39"/>
                                        </p:tgtEl>
                                      </p:cBhvr>
                                    </p:animEffect>
                                    <p:anim calcmode="lin" valueType="num">
                                      <p:cBhvr>
                                        <p:cTn id="31" dur="800" decel="100000" fill="hold"/>
                                        <p:tgtEl>
                                          <p:spTgt spid="39"/>
                                        </p:tgtEl>
                                        <p:attrNameLst>
                                          <p:attrName>style.rotation</p:attrName>
                                        </p:attrNameLst>
                                      </p:cBhvr>
                                      <p:tavLst>
                                        <p:tav tm="0">
                                          <p:val>
                                            <p:fltVal val="-90"/>
                                          </p:val>
                                        </p:tav>
                                        <p:tav tm="100000">
                                          <p:val>
                                            <p:fltVal val="0"/>
                                          </p:val>
                                        </p:tav>
                                      </p:tavLst>
                                    </p:anim>
                                    <p:anim calcmode="lin" valueType="num">
                                      <p:cBhvr>
                                        <p:cTn id="32" dur="800" decel="100000" fill="hold"/>
                                        <p:tgtEl>
                                          <p:spTgt spid="39"/>
                                        </p:tgtEl>
                                        <p:attrNameLst>
                                          <p:attrName>ppt_x</p:attrName>
                                        </p:attrNameLst>
                                      </p:cBhvr>
                                      <p:tavLst>
                                        <p:tav tm="0">
                                          <p:val>
                                            <p:strVal val="#ppt_x+0.4"/>
                                          </p:val>
                                        </p:tav>
                                        <p:tav tm="100000">
                                          <p:val>
                                            <p:strVal val="#ppt_x-0.05"/>
                                          </p:val>
                                        </p:tav>
                                      </p:tavLst>
                                    </p:anim>
                                    <p:anim calcmode="lin" valueType="num">
                                      <p:cBhvr>
                                        <p:cTn id="33" dur="800" decel="100000" fill="hold"/>
                                        <p:tgtEl>
                                          <p:spTgt spid="3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ppt_y</p:attrName>
                                        </p:attrNameLst>
                                      </p:cBhvr>
                                      <p:tavLst>
                                        <p:tav tm="0">
                                          <p:val>
                                            <p:strVal val="#ppt_y+#ppt_h*1.125000"/>
                                          </p:val>
                                        </p:tav>
                                        <p:tav tm="100000">
                                          <p:val>
                                            <p:strVal val="#ppt_y"/>
                                          </p:val>
                                        </p:tav>
                                      </p:tavLst>
                                    </p:anim>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2000"/>
                                        <p:tgtEl>
                                          <p:spTgt spid="40"/>
                                        </p:tgtEl>
                                      </p:cBhvr>
                                    </p:animEffect>
                                    <p:anim calcmode="lin" valueType="num">
                                      <p:cBhvr>
                                        <p:cTn id="47" dur="2000" fill="hold"/>
                                        <p:tgtEl>
                                          <p:spTgt spid="40"/>
                                        </p:tgtEl>
                                        <p:attrNameLst>
                                          <p:attrName>style.rotation</p:attrName>
                                        </p:attrNameLst>
                                      </p:cBhvr>
                                      <p:tavLst>
                                        <p:tav tm="0">
                                          <p:val>
                                            <p:fltVal val="720"/>
                                          </p:val>
                                        </p:tav>
                                        <p:tav tm="100000">
                                          <p:val>
                                            <p:fltVal val="0"/>
                                          </p:val>
                                        </p:tav>
                                      </p:tavLst>
                                    </p:anim>
                                    <p:anim calcmode="lin" valueType="num">
                                      <p:cBhvr>
                                        <p:cTn id="48" dur="2000" fill="hold"/>
                                        <p:tgtEl>
                                          <p:spTgt spid="40"/>
                                        </p:tgtEl>
                                        <p:attrNameLst>
                                          <p:attrName>ppt_h</p:attrName>
                                        </p:attrNameLst>
                                      </p:cBhvr>
                                      <p:tavLst>
                                        <p:tav tm="0">
                                          <p:val>
                                            <p:fltVal val="0"/>
                                          </p:val>
                                        </p:tav>
                                        <p:tav tm="100000">
                                          <p:val>
                                            <p:strVal val="#ppt_h"/>
                                          </p:val>
                                        </p:tav>
                                      </p:tavLst>
                                    </p:anim>
                                    <p:anim calcmode="lin" valueType="num">
                                      <p:cBhvr>
                                        <p:cTn id="49"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up)">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ppt_y</p:attrName>
                                        </p:attrNameLst>
                                      </p:cBhvr>
                                      <p:tavLst>
                                        <p:tav tm="0">
                                          <p:val>
                                            <p:strVal val="#ppt_y+#ppt_h*1.125000"/>
                                          </p:val>
                                        </p:tav>
                                        <p:tav tm="100000">
                                          <p:val>
                                            <p:strVal val="#ppt_y"/>
                                          </p:val>
                                        </p:tav>
                                      </p:tavLst>
                                    </p:anim>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80">
                                          <p:stCondLst>
                                            <p:cond delay="0"/>
                                          </p:stCondLst>
                                        </p:cTn>
                                        <p:tgtEl>
                                          <p:spTgt spid="42"/>
                                        </p:tgtEl>
                                      </p:cBhvr>
                                    </p:animEffect>
                                    <p:anim calcmode="lin" valueType="num">
                                      <p:cBhvr>
                                        <p:cTn id="7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8" dur="26">
                                          <p:stCondLst>
                                            <p:cond delay="650"/>
                                          </p:stCondLst>
                                        </p:cTn>
                                        <p:tgtEl>
                                          <p:spTgt spid="42"/>
                                        </p:tgtEl>
                                      </p:cBhvr>
                                      <p:to x="100000" y="60000"/>
                                    </p:animScale>
                                    <p:animScale>
                                      <p:cBhvr>
                                        <p:cTn id="79" dur="166" decel="50000">
                                          <p:stCondLst>
                                            <p:cond delay="676"/>
                                          </p:stCondLst>
                                        </p:cTn>
                                        <p:tgtEl>
                                          <p:spTgt spid="42"/>
                                        </p:tgtEl>
                                      </p:cBhvr>
                                      <p:to x="100000" y="100000"/>
                                    </p:animScale>
                                    <p:animScale>
                                      <p:cBhvr>
                                        <p:cTn id="80" dur="26">
                                          <p:stCondLst>
                                            <p:cond delay="1312"/>
                                          </p:stCondLst>
                                        </p:cTn>
                                        <p:tgtEl>
                                          <p:spTgt spid="42"/>
                                        </p:tgtEl>
                                      </p:cBhvr>
                                      <p:to x="100000" y="80000"/>
                                    </p:animScale>
                                    <p:animScale>
                                      <p:cBhvr>
                                        <p:cTn id="81" dur="166" decel="50000">
                                          <p:stCondLst>
                                            <p:cond delay="1338"/>
                                          </p:stCondLst>
                                        </p:cTn>
                                        <p:tgtEl>
                                          <p:spTgt spid="42"/>
                                        </p:tgtEl>
                                      </p:cBhvr>
                                      <p:to x="100000" y="100000"/>
                                    </p:animScale>
                                    <p:animScale>
                                      <p:cBhvr>
                                        <p:cTn id="82" dur="26">
                                          <p:stCondLst>
                                            <p:cond delay="1642"/>
                                          </p:stCondLst>
                                        </p:cTn>
                                        <p:tgtEl>
                                          <p:spTgt spid="42"/>
                                        </p:tgtEl>
                                      </p:cBhvr>
                                      <p:to x="100000" y="90000"/>
                                    </p:animScale>
                                    <p:animScale>
                                      <p:cBhvr>
                                        <p:cTn id="83" dur="166" decel="50000">
                                          <p:stCondLst>
                                            <p:cond delay="1668"/>
                                          </p:stCondLst>
                                        </p:cTn>
                                        <p:tgtEl>
                                          <p:spTgt spid="42"/>
                                        </p:tgtEl>
                                      </p:cBhvr>
                                      <p:to x="100000" y="100000"/>
                                    </p:animScale>
                                    <p:animScale>
                                      <p:cBhvr>
                                        <p:cTn id="84" dur="26">
                                          <p:stCondLst>
                                            <p:cond delay="1808"/>
                                          </p:stCondLst>
                                        </p:cTn>
                                        <p:tgtEl>
                                          <p:spTgt spid="42"/>
                                        </p:tgtEl>
                                      </p:cBhvr>
                                      <p:to x="100000" y="95000"/>
                                    </p:animScale>
                                    <p:animScale>
                                      <p:cBhvr>
                                        <p:cTn id="85" dur="166" decel="50000">
                                          <p:stCondLst>
                                            <p:cond delay="1834"/>
                                          </p:stCondLst>
                                        </p:cTn>
                                        <p:tgtEl>
                                          <p:spTgt spid="42"/>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p:tgtEl>
                                          <p:spTgt spid="31"/>
                                        </p:tgtEl>
                                        <p:attrNameLst>
                                          <p:attrName>ppt_y</p:attrName>
                                        </p:attrNameLst>
                                      </p:cBhvr>
                                      <p:tavLst>
                                        <p:tav tm="0">
                                          <p:val>
                                            <p:strVal val="#ppt_y+#ppt_h*1.125000"/>
                                          </p:val>
                                        </p:tav>
                                        <p:tav tm="100000">
                                          <p:val>
                                            <p:strVal val="#ppt_y"/>
                                          </p:val>
                                        </p:tav>
                                      </p:tavLst>
                                    </p:anim>
                                    <p:animEffect transition="in" filter="wipe(up)">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52" presetClass="entr" presetSubtype="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Scale>
                                      <p:cBhvr>
                                        <p:cTn id="96"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43"/>
                                        </p:tgtEl>
                                        <p:attrNameLst>
                                          <p:attrName>ppt_x</p:attrName>
                                          <p:attrName>ppt_y</p:attrName>
                                        </p:attrNameLst>
                                      </p:cBhvr>
                                    </p:animMotion>
                                    <p:animEffect transition="in" filter="fade">
                                      <p:cBhvr>
                                        <p:cTn id="98" dur="10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p:tgtEl>
                                          <p:spTgt spid="38"/>
                                        </p:tgtEl>
                                        <p:attrNameLst>
                                          <p:attrName>ppt_y</p:attrName>
                                        </p:attrNameLst>
                                      </p:cBhvr>
                                      <p:tavLst>
                                        <p:tav tm="0">
                                          <p:val>
                                            <p:strVal val="#ppt_y+#ppt_h*1.125000"/>
                                          </p:val>
                                        </p:tav>
                                        <p:tav tm="100000">
                                          <p:val>
                                            <p:strVal val="#ppt_y"/>
                                          </p:val>
                                        </p:tav>
                                      </p:tavLst>
                                    </p:anim>
                                    <p:animEffect transition="in" filter="wipe(up)">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down)">
                                      <p:cBhvr>
                                        <p:cTn id="109" dur="580">
                                          <p:stCondLst>
                                            <p:cond delay="0"/>
                                          </p:stCondLst>
                                        </p:cTn>
                                        <p:tgtEl>
                                          <p:spTgt spid="44"/>
                                        </p:tgtEl>
                                      </p:cBhvr>
                                    </p:animEffect>
                                    <p:anim calcmode="lin" valueType="num">
                                      <p:cBhvr>
                                        <p:cTn id="1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5" dur="26">
                                          <p:stCondLst>
                                            <p:cond delay="650"/>
                                          </p:stCondLst>
                                        </p:cTn>
                                        <p:tgtEl>
                                          <p:spTgt spid="44"/>
                                        </p:tgtEl>
                                      </p:cBhvr>
                                      <p:to x="100000" y="60000"/>
                                    </p:animScale>
                                    <p:animScale>
                                      <p:cBhvr>
                                        <p:cTn id="116" dur="166" decel="50000">
                                          <p:stCondLst>
                                            <p:cond delay="676"/>
                                          </p:stCondLst>
                                        </p:cTn>
                                        <p:tgtEl>
                                          <p:spTgt spid="44"/>
                                        </p:tgtEl>
                                      </p:cBhvr>
                                      <p:to x="100000" y="100000"/>
                                    </p:animScale>
                                    <p:animScale>
                                      <p:cBhvr>
                                        <p:cTn id="117" dur="26">
                                          <p:stCondLst>
                                            <p:cond delay="1312"/>
                                          </p:stCondLst>
                                        </p:cTn>
                                        <p:tgtEl>
                                          <p:spTgt spid="44"/>
                                        </p:tgtEl>
                                      </p:cBhvr>
                                      <p:to x="100000" y="80000"/>
                                    </p:animScale>
                                    <p:animScale>
                                      <p:cBhvr>
                                        <p:cTn id="118" dur="166" decel="50000">
                                          <p:stCondLst>
                                            <p:cond delay="1338"/>
                                          </p:stCondLst>
                                        </p:cTn>
                                        <p:tgtEl>
                                          <p:spTgt spid="44"/>
                                        </p:tgtEl>
                                      </p:cBhvr>
                                      <p:to x="100000" y="100000"/>
                                    </p:animScale>
                                    <p:animScale>
                                      <p:cBhvr>
                                        <p:cTn id="119" dur="26">
                                          <p:stCondLst>
                                            <p:cond delay="1642"/>
                                          </p:stCondLst>
                                        </p:cTn>
                                        <p:tgtEl>
                                          <p:spTgt spid="44"/>
                                        </p:tgtEl>
                                      </p:cBhvr>
                                      <p:to x="100000" y="90000"/>
                                    </p:animScale>
                                    <p:animScale>
                                      <p:cBhvr>
                                        <p:cTn id="120" dur="166" decel="50000">
                                          <p:stCondLst>
                                            <p:cond delay="1668"/>
                                          </p:stCondLst>
                                        </p:cTn>
                                        <p:tgtEl>
                                          <p:spTgt spid="44"/>
                                        </p:tgtEl>
                                      </p:cBhvr>
                                      <p:to x="100000" y="100000"/>
                                    </p:animScale>
                                    <p:animScale>
                                      <p:cBhvr>
                                        <p:cTn id="121" dur="26">
                                          <p:stCondLst>
                                            <p:cond delay="1808"/>
                                          </p:stCondLst>
                                        </p:cTn>
                                        <p:tgtEl>
                                          <p:spTgt spid="44"/>
                                        </p:tgtEl>
                                      </p:cBhvr>
                                      <p:to x="100000" y="95000"/>
                                    </p:animScale>
                                    <p:animScale>
                                      <p:cBhvr>
                                        <p:cTn id="122" dur="166" decel="50000">
                                          <p:stCondLst>
                                            <p:cond delay="1834"/>
                                          </p:stCondLst>
                                        </p:cTn>
                                        <p:tgtEl>
                                          <p:spTgt spid="4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1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p:tgtEl>
                                          <p:spTgt spid="21"/>
                                        </p:tgtEl>
                                        <p:attrNameLst>
                                          <p:attrName>ppt_y</p:attrName>
                                        </p:attrNameLst>
                                      </p:cBhvr>
                                      <p:tavLst>
                                        <p:tav tm="0">
                                          <p:val>
                                            <p:strVal val="#ppt_y+#ppt_h*1.125000"/>
                                          </p:val>
                                        </p:tav>
                                        <p:tav tm="100000">
                                          <p:val>
                                            <p:strVal val="#ppt_y"/>
                                          </p:val>
                                        </p:tav>
                                      </p:tavLst>
                                    </p:anim>
                                    <p:animEffect transition="in" filter="wipe(up)">
                                      <p:cBhvr>
                                        <p:cTn id="1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5" grpId="0"/>
      <p:bldP spid="26" grpId="0"/>
      <p:bldP spid="28" grpId="0"/>
      <p:bldP spid="29" grpId="0"/>
      <p:bldP spid="31" grpId="0"/>
      <p:bldP spid="38" grpId="0"/>
      <p:bldP spid="39" grpId="0"/>
      <p:bldP spid="40" grpId="0"/>
      <p:bldP spid="41" grpId="0"/>
      <p:bldP spid="42" grpId="0"/>
      <p:bldP spid="43" grpId="0"/>
      <p:bldP spid="4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916100"/>
            <a:ext cx="9144000" cy="707373"/>
          </a:xfrm>
          <a:prstGeom prst="rect">
            <a:avLst/>
          </a:prstGeom>
          <a:noFill/>
        </p:spPr>
        <p:txBody>
          <a:bodyPr wrap="square" rtlCol="0" anchor="t">
            <a:spAutoFit/>
          </a:bodyPr>
          <a:lstStyle/>
          <a:p>
            <a:pPr algn="ctr">
              <a:lnSpc>
                <a:spcPct val="90000"/>
              </a:lnSpc>
            </a:pPr>
            <a:r>
              <a:rPr lang="en-US" sz="2200" dirty="0" smtClean="0">
                <a:latin typeface="Tahoma"/>
                <a:cs typeface="Tahoma"/>
              </a:rPr>
              <a:t>Nazi Party wins the majority of the vote (37%) in the Reichstag, the German Parliament. </a:t>
            </a:r>
          </a:p>
        </p:txBody>
      </p:sp>
      <p:sp>
        <p:nvSpPr>
          <p:cNvPr id="22" name="TextBox 21"/>
          <p:cNvSpPr txBox="1"/>
          <p:nvPr/>
        </p:nvSpPr>
        <p:spPr>
          <a:xfrm>
            <a:off x="69444" y="1917364"/>
            <a:ext cx="9144000" cy="402674"/>
          </a:xfrm>
          <a:prstGeom prst="rect">
            <a:avLst/>
          </a:prstGeom>
          <a:noFill/>
        </p:spPr>
        <p:txBody>
          <a:bodyPr wrap="square" rtlCol="0" anchor="t">
            <a:spAutoFit/>
          </a:bodyPr>
          <a:lstStyle/>
          <a:p>
            <a:pPr algn="ctr">
              <a:lnSpc>
                <a:spcPct val="90000"/>
              </a:lnSpc>
            </a:pPr>
            <a:r>
              <a:rPr lang="en-US" sz="2200" dirty="0" smtClean="0">
                <a:latin typeface="Tahoma"/>
                <a:cs typeface="Tahoma"/>
              </a:rPr>
              <a:t>Hitler is appointed Chancellor of Germany. </a:t>
            </a:r>
          </a:p>
        </p:txBody>
      </p:sp>
      <p:sp>
        <p:nvSpPr>
          <p:cNvPr id="25" name="TextBox 24"/>
          <p:cNvSpPr txBox="1"/>
          <p:nvPr/>
        </p:nvSpPr>
        <p:spPr>
          <a:xfrm>
            <a:off x="-30797" y="555002"/>
            <a:ext cx="9229776" cy="461665"/>
          </a:xfrm>
          <a:prstGeom prst="rect">
            <a:avLst/>
          </a:prstGeom>
          <a:noFill/>
        </p:spPr>
        <p:txBody>
          <a:bodyPr wrap="square" rtlCol="0">
            <a:spAutoFit/>
          </a:bodyPr>
          <a:lstStyle/>
          <a:p>
            <a:pPr algn="ctr"/>
            <a:r>
              <a:rPr lang="en-US" sz="2400" b="1" dirty="0" smtClean="0">
                <a:latin typeface="Tahoma"/>
                <a:cs typeface="Tahoma"/>
              </a:rPr>
              <a:t>1932</a:t>
            </a:r>
            <a:endParaRPr lang="en-US" sz="2400" b="1" dirty="0">
              <a:latin typeface="Tahoma"/>
              <a:cs typeface="Tahoma"/>
            </a:endParaRPr>
          </a:p>
        </p:txBody>
      </p:sp>
      <p:sp>
        <p:nvSpPr>
          <p:cNvPr id="21" name="TextBox 20"/>
          <p:cNvSpPr txBox="1"/>
          <p:nvPr/>
        </p:nvSpPr>
        <p:spPr>
          <a:xfrm>
            <a:off x="-1" y="1545535"/>
            <a:ext cx="9229776" cy="461665"/>
          </a:xfrm>
          <a:prstGeom prst="rect">
            <a:avLst/>
          </a:prstGeom>
          <a:noFill/>
        </p:spPr>
        <p:txBody>
          <a:bodyPr wrap="square" rtlCol="0">
            <a:spAutoFit/>
          </a:bodyPr>
          <a:lstStyle/>
          <a:p>
            <a:pPr algn="ctr"/>
            <a:r>
              <a:rPr lang="en-US" sz="2400" b="1" dirty="0" smtClean="0">
                <a:latin typeface="Tahoma"/>
                <a:cs typeface="Tahoma"/>
              </a:rPr>
              <a:t>1933</a:t>
            </a:r>
            <a:endParaRPr lang="en-US" sz="2400" b="1" dirty="0">
              <a:latin typeface="Tahoma"/>
              <a:cs typeface="Tahoma"/>
            </a:endParaRPr>
          </a:p>
        </p:txBody>
      </p:sp>
      <p:sp>
        <p:nvSpPr>
          <p:cNvPr id="27" name="TextBox 26"/>
          <p:cNvSpPr txBox="1"/>
          <p:nvPr/>
        </p:nvSpPr>
        <p:spPr>
          <a:xfrm>
            <a:off x="-16282" y="2228329"/>
            <a:ext cx="9229726" cy="1210588"/>
          </a:xfrm>
          <a:prstGeom prst="rect">
            <a:avLst/>
          </a:prstGeom>
          <a:noFill/>
        </p:spPr>
        <p:txBody>
          <a:bodyPr wrap="square" rtlCol="0">
            <a:spAutoFit/>
          </a:bodyPr>
          <a:lstStyle/>
          <a:p>
            <a:pPr algn="ctr">
              <a:lnSpc>
                <a:spcPct val="90000"/>
              </a:lnSpc>
            </a:pPr>
            <a:r>
              <a:rPr lang="en-US" sz="4000" dirty="0" smtClean="0">
                <a:ln>
                  <a:solidFill>
                    <a:schemeClr val="tx1"/>
                  </a:solidFill>
                </a:ln>
                <a:solidFill>
                  <a:srgbClr val="B9B376"/>
                </a:solidFill>
                <a:latin typeface="Tahoma"/>
                <a:cs typeface="Tahoma"/>
              </a:rPr>
              <a:t>Hitler begins to turn Germany into a fascist state.</a:t>
            </a:r>
            <a:endParaRPr lang="en-US" sz="4000" dirty="0">
              <a:ln>
                <a:solidFill>
                  <a:schemeClr val="tx1"/>
                </a:solidFill>
              </a:ln>
              <a:solidFill>
                <a:srgbClr val="B9B376"/>
              </a:solidFill>
              <a:latin typeface="Tahoma"/>
              <a:cs typeface="Tahoma"/>
            </a:endParaRPr>
          </a:p>
        </p:txBody>
      </p:sp>
      <p:sp>
        <p:nvSpPr>
          <p:cNvPr id="32" name="TextBox 31"/>
          <p:cNvSpPr txBox="1"/>
          <p:nvPr/>
        </p:nvSpPr>
        <p:spPr>
          <a:xfrm>
            <a:off x="0" y="3341356"/>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Hitler begins to pass laws to change Germany’s constitution. </a:t>
            </a:r>
          </a:p>
        </p:txBody>
      </p:sp>
      <p:sp>
        <p:nvSpPr>
          <p:cNvPr id="36" name="TextBox 35"/>
          <p:cNvSpPr txBox="1"/>
          <p:nvPr/>
        </p:nvSpPr>
        <p:spPr>
          <a:xfrm>
            <a:off x="-30747" y="3629425"/>
            <a:ext cx="9229726" cy="938719"/>
          </a:xfrm>
          <a:prstGeom prst="rect">
            <a:avLst/>
          </a:prstGeom>
          <a:noFill/>
        </p:spPr>
        <p:txBody>
          <a:bodyPr wrap="square" rtlCol="0">
            <a:spAutoFit/>
          </a:bodyPr>
          <a:lstStyle/>
          <a:p>
            <a:pPr algn="ctr">
              <a:lnSpc>
                <a:spcPct val="90000"/>
              </a:lnSpc>
            </a:pPr>
            <a:r>
              <a:rPr lang="en-US" sz="6000" dirty="0" smtClean="0">
                <a:ln>
                  <a:solidFill>
                    <a:schemeClr val="tx1"/>
                  </a:solidFill>
                </a:ln>
                <a:solidFill>
                  <a:srgbClr val="B9B376"/>
                </a:solidFill>
                <a:latin typeface="Tahoma"/>
                <a:cs typeface="Tahoma"/>
              </a:rPr>
              <a:t>Why is this allowed?!</a:t>
            </a:r>
            <a:endParaRPr lang="en-US" sz="6000" dirty="0">
              <a:ln>
                <a:solidFill>
                  <a:schemeClr val="tx1"/>
                </a:solidFill>
              </a:ln>
              <a:solidFill>
                <a:srgbClr val="B9B376"/>
              </a:solidFill>
              <a:latin typeface="Tahoma"/>
              <a:cs typeface="Tahoma"/>
            </a:endParaRPr>
          </a:p>
        </p:txBody>
      </p:sp>
      <p:sp>
        <p:nvSpPr>
          <p:cNvPr id="37" name="TextBox 36"/>
          <p:cNvSpPr txBox="1"/>
          <p:nvPr/>
        </p:nvSpPr>
        <p:spPr>
          <a:xfrm>
            <a:off x="0" y="4493808"/>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The Reichstag building is set on fire, and Hitler blames the communists.</a:t>
            </a:r>
          </a:p>
        </p:txBody>
      </p:sp>
      <p:sp>
        <p:nvSpPr>
          <p:cNvPr id="46" name="TextBox 45"/>
          <p:cNvSpPr txBox="1"/>
          <p:nvPr/>
        </p:nvSpPr>
        <p:spPr>
          <a:xfrm>
            <a:off x="36286" y="5083484"/>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An emergency decree is put in place that suspends civil liberties.</a:t>
            </a:r>
          </a:p>
        </p:txBody>
      </p:sp>
      <p:sp>
        <p:nvSpPr>
          <p:cNvPr id="47" name="TextBox 46"/>
          <p:cNvSpPr txBox="1"/>
          <p:nvPr/>
        </p:nvSpPr>
        <p:spPr>
          <a:xfrm>
            <a:off x="36286" y="5449097"/>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Many now think Hitler was behind the fire, so he could convince the German government to put the emergency decree in place.</a:t>
            </a:r>
          </a:p>
        </p:txBody>
      </p:sp>
      <p:sp>
        <p:nvSpPr>
          <p:cNvPr id="48" name="TextBox 47"/>
          <p:cNvSpPr txBox="1"/>
          <p:nvPr/>
        </p:nvSpPr>
        <p:spPr>
          <a:xfrm>
            <a:off x="36286" y="6051201"/>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With the emergency decree, Hitler is able to gain sole control of the legislature.</a:t>
            </a:r>
          </a:p>
        </p:txBody>
      </p:sp>
      <p:sp>
        <p:nvSpPr>
          <p:cNvPr id="17" name="TextBox 16"/>
          <p:cNvSpPr txBox="1"/>
          <p:nvPr/>
        </p:nvSpPr>
        <p:spPr>
          <a:xfrm rot="20235945">
            <a:off x="-160992" y="464511"/>
            <a:ext cx="9394874" cy="5632311"/>
          </a:xfrm>
          <a:prstGeom prst="rect">
            <a:avLst/>
          </a:prstGeom>
          <a:noFill/>
        </p:spPr>
        <p:txBody>
          <a:bodyPr wrap="square" rtlCol="0">
            <a:spAutoFit/>
          </a:bodyPr>
          <a:lstStyle/>
          <a:p>
            <a:pPr algn="ctr"/>
            <a:r>
              <a:rPr lang="en-US" sz="12000" b="1" dirty="0" smtClean="0">
                <a:ln>
                  <a:solidFill>
                    <a:schemeClr val="tx1"/>
                  </a:solidFill>
                </a:ln>
                <a:solidFill>
                  <a:srgbClr val="FFFF00"/>
                </a:solidFill>
                <a:latin typeface="Tahoma"/>
                <a:cs typeface="Tahoma"/>
              </a:rPr>
              <a:t>Hitler is now dictator.</a:t>
            </a:r>
            <a:endParaRPr lang="en-US" sz="12000" b="1" dirty="0">
              <a:ln>
                <a:solidFill>
                  <a:schemeClr val="tx1"/>
                </a:solidFill>
              </a:ln>
              <a:solidFill>
                <a:srgbClr val="FFFF00"/>
              </a:solidFill>
              <a:latin typeface="Tahoma"/>
              <a:cs typeface="Tahoma"/>
            </a:endParaRPr>
          </a:p>
        </p:txBody>
      </p:sp>
    </p:spTree>
    <p:extLst>
      <p:ext uri="{BB962C8B-B14F-4D97-AF65-F5344CB8AC3E}">
        <p14:creationId xmlns:p14="http://schemas.microsoft.com/office/powerpoint/2010/main" val="21236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ppt_x"/>
                                          </p:val>
                                        </p:tav>
                                        <p:tav tm="100000">
                                          <p:val>
                                            <p:strVal val="#ppt_x"/>
                                          </p:val>
                                        </p:tav>
                                      </p:tavLst>
                                    </p:anim>
                                    <p:anim calcmode="lin" valueType="num">
                                      <p:cBhvr additive="base">
                                        <p:cTn id="5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nodePh="1">
                                  <p:stCondLst>
                                    <p:cond delay="0"/>
                                  </p:stCondLst>
                                  <p:endCondLst>
                                    <p:cond evt="begin" delay="0">
                                      <p:tn val="68"/>
                                    </p:cond>
                                  </p:end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ppt_x"/>
                                          </p:val>
                                        </p:tav>
                                        <p:tav tm="100000">
                                          <p:val>
                                            <p:strVal val="#ppt_x"/>
                                          </p:val>
                                        </p:tav>
                                      </p:tavLst>
                                    </p:anim>
                                    <p:anim calcmode="lin" valueType="num">
                                      <p:cBhvr additive="base">
                                        <p:cTn id="7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dissolve">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p:bldP spid="25" grpId="0"/>
      <p:bldP spid="21" grpId="0"/>
      <p:bldP spid="27" grpId="0"/>
      <p:bldP spid="32" grpId="0"/>
      <p:bldP spid="36" grpId="0"/>
      <p:bldP spid="37" grpId="0"/>
      <p:bldP spid="46" grpId="0"/>
      <p:bldP spid="47" grpId="0"/>
      <p:bldP spid="4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8" name="TextBox 17"/>
          <p:cNvSpPr txBox="1"/>
          <p:nvPr/>
        </p:nvSpPr>
        <p:spPr>
          <a:xfrm>
            <a:off x="-1" y="597264"/>
            <a:ext cx="9144000" cy="402674"/>
          </a:xfrm>
          <a:prstGeom prst="rect">
            <a:avLst/>
          </a:prstGeom>
          <a:noFill/>
        </p:spPr>
        <p:txBody>
          <a:bodyPr wrap="square" rtlCol="0" anchor="t">
            <a:spAutoFit/>
          </a:bodyPr>
          <a:lstStyle/>
          <a:p>
            <a:pPr algn="ctr">
              <a:lnSpc>
                <a:spcPct val="90000"/>
              </a:lnSpc>
            </a:pPr>
            <a:r>
              <a:rPr lang="en-US" sz="2200" dirty="0" smtClean="0">
                <a:latin typeface="Tahoma"/>
                <a:cs typeface="Tahoma"/>
              </a:rPr>
              <a:t>With Hitler dictator of Germany, he has total control.</a:t>
            </a:r>
          </a:p>
        </p:txBody>
      </p:sp>
      <p:sp>
        <p:nvSpPr>
          <p:cNvPr id="25" name="TextBox 24"/>
          <p:cNvSpPr txBox="1"/>
          <p:nvPr/>
        </p:nvSpPr>
        <p:spPr>
          <a:xfrm>
            <a:off x="-30797" y="909223"/>
            <a:ext cx="9229776" cy="1200328"/>
          </a:xfrm>
          <a:prstGeom prst="rect">
            <a:avLst/>
          </a:prstGeom>
          <a:noFill/>
        </p:spPr>
        <p:txBody>
          <a:bodyPr wrap="square" rtlCol="0">
            <a:spAutoFit/>
          </a:bodyPr>
          <a:lstStyle/>
          <a:p>
            <a:pPr algn="ctr"/>
            <a:r>
              <a:rPr lang="en-US" sz="2400" b="1" dirty="0" smtClean="0">
                <a:latin typeface="Tahoma"/>
                <a:cs typeface="Tahoma"/>
              </a:rPr>
              <a:t>A fascist state is a country that has as strong central government controlled by the military and led by a dictator.</a:t>
            </a:r>
            <a:endParaRPr lang="en-US" sz="2400" b="1" dirty="0">
              <a:latin typeface="Tahoma"/>
              <a:cs typeface="Tahoma"/>
            </a:endParaRPr>
          </a:p>
        </p:txBody>
      </p:sp>
      <p:sp>
        <p:nvSpPr>
          <p:cNvPr id="20" name="TextBox 19"/>
          <p:cNvSpPr txBox="1"/>
          <p:nvPr/>
        </p:nvSpPr>
        <p:spPr>
          <a:xfrm>
            <a:off x="1812" y="1949276"/>
            <a:ext cx="9229776" cy="769441"/>
          </a:xfrm>
          <a:prstGeom prst="rect">
            <a:avLst/>
          </a:prstGeom>
          <a:noFill/>
        </p:spPr>
        <p:txBody>
          <a:bodyPr wrap="square" rtlCol="0">
            <a:spAutoFit/>
          </a:bodyPr>
          <a:lstStyle/>
          <a:p>
            <a:pPr algn="ctr"/>
            <a:r>
              <a:rPr lang="en-US" sz="4300" dirty="0" smtClean="0">
                <a:ln>
                  <a:solidFill>
                    <a:schemeClr val="tx1"/>
                  </a:solidFill>
                </a:ln>
                <a:solidFill>
                  <a:srgbClr val="B9B376"/>
                </a:solidFill>
                <a:latin typeface="Tacoma"/>
                <a:cs typeface="Tacoma"/>
              </a:rPr>
              <a:t>Hitler bans all other political parties.</a:t>
            </a:r>
            <a:endParaRPr lang="en-US" sz="4300" dirty="0">
              <a:ln>
                <a:solidFill>
                  <a:schemeClr val="tx1"/>
                </a:solidFill>
              </a:ln>
              <a:solidFill>
                <a:srgbClr val="B9B376"/>
              </a:solidFill>
              <a:latin typeface="Tacoma"/>
              <a:cs typeface="Tacoma"/>
            </a:endParaRPr>
          </a:p>
        </p:txBody>
      </p:sp>
      <p:sp>
        <p:nvSpPr>
          <p:cNvPr id="23" name="TextBox 22"/>
          <p:cNvSpPr txBox="1"/>
          <p:nvPr/>
        </p:nvSpPr>
        <p:spPr>
          <a:xfrm>
            <a:off x="1812" y="2718717"/>
            <a:ext cx="9144000"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Anyone who spoke out against Hitler or his Nazi Party were terrorized by private, armed groups. </a:t>
            </a:r>
          </a:p>
        </p:txBody>
      </p:sp>
      <p:sp>
        <p:nvSpPr>
          <p:cNvPr id="26" name="TextBox 25"/>
          <p:cNvSpPr txBox="1"/>
          <p:nvPr/>
        </p:nvSpPr>
        <p:spPr>
          <a:xfrm>
            <a:off x="1812" y="3498662"/>
            <a:ext cx="9144000" cy="402674"/>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Opponents were sent to concentration camps.</a:t>
            </a:r>
          </a:p>
        </p:txBody>
      </p:sp>
      <p:sp>
        <p:nvSpPr>
          <p:cNvPr id="29" name="TextBox 28"/>
          <p:cNvSpPr txBox="1"/>
          <p:nvPr/>
        </p:nvSpPr>
        <p:spPr>
          <a:xfrm>
            <a:off x="1812" y="3938043"/>
            <a:ext cx="7222352" cy="707373"/>
          </a:xfrm>
          <a:prstGeom prst="rect">
            <a:avLst/>
          </a:prstGeom>
          <a:noFill/>
        </p:spPr>
        <p:txBody>
          <a:bodyPr wrap="square" rtlCol="0" anchor="t">
            <a:spAutoFit/>
          </a:bodyPr>
          <a:lstStyle/>
          <a:p>
            <a:pPr marL="342900" indent="-342900" algn="ctr">
              <a:lnSpc>
                <a:spcPct val="90000"/>
              </a:lnSpc>
              <a:buFont typeface="Courier New"/>
              <a:buChar char="o"/>
            </a:pPr>
            <a:r>
              <a:rPr lang="en-US" sz="2200" dirty="0" smtClean="0">
                <a:latin typeface="Tahoma"/>
                <a:cs typeface="Tahoma"/>
              </a:rPr>
              <a:t>The first concentration camp was in Dachau, Germany, and it housed political opponents.</a:t>
            </a:r>
          </a:p>
        </p:txBody>
      </p:sp>
      <p:sp>
        <p:nvSpPr>
          <p:cNvPr id="31" name="TextBox 30"/>
          <p:cNvSpPr txBox="1"/>
          <p:nvPr/>
        </p:nvSpPr>
        <p:spPr>
          <a:xfrm>
            <a:off x="1665759" y="5693217"/>
            <a:ext cx="5558405" cy="986937"/>
          </a:xfrm>
          <a:prstGeom prst="rect">
            <a:avLst/>
          </a:prstGeom>
          <a:noFill/>
        </p:spPr>
        <p:txBody>
          <a:bodyPr wrap="square" rtlCol="0" anchor="t">
            <a:spAutoFit/>
          </a:bodyPr>
          <a:lstStyle/>
          <a:p>
            <a:pPr algn="ctr">
              <a:lnSpc>
                <a:spcPct val="90000"/>
              </a:lnSpc>
            </a:pPr>
            <a:r>
              <a:rPr lang="en-US" sz="3200" b="1" dirty="0" smtClean="0">
                <a:latin typeface="Tahoma"/>
                <a:cs typeface="Tahoma"/>
              </a:rPr>
              <a:t>Hitler soon faced no opposition.</a:t>
            </a:r>
          </a:p>
        </p:txBody>
      </p:sp>
      <p:sp>
        <p:nvSpPr>
          <p:cNvPr id="33" name="TextBox 32"/>
          <p:cNvSpPr txBox="1"/>
          <p:nvPr/>
        </p:nvSpPr>
        <p:spPr>
          <a:xfrm>
            <a:off x="1812" y="4611797"/>
            <a:ext cx="7222352" cy="1012072"/>
          </a:xfrm>
          <a:prstGeom prst="rect">
            <a:avLst/>
          </a:prstGeom>
          <a:noFill/>
        </p:spPr>
        <p:txBody>
          <a:bodyPr wrap="square" rtlCol="0" anchor="t">
            <a:spAutoFit/>
          </a:bodyPr>
          <a:lstStyle/>
          <a:p>
            <a:pPr marL="342900" indent="-342900" algn="ctr">
              <a:lnSpc>
                <a:spcPct val="90000"/>
              </a:lnSpc>
              <a:buFont typeface="Courier New"/>
              <a:buChar char="o"/>
            </a:pPr>
            <a:r>
              <a:rPr lang="en-US" sz="2200" dirty="0">
                <a:latin typeface="Tahoma"/>
                <a:cs typeface="Tahoma"/>
              </a:rPr>
              <a:t>O</a:t>
            </a:r>
            <a:r>
              <a:rPr lang="en-US" sz="2200" dirty="0" smtClean="0">
                <a:latin typeface="Tahoma"/>
                <a:cs typeface="Tahoma"/>
              </a:rPr>
              <a:t>pponents were not just other political parties. Even opponents within the Nazi Party were terrorized and sent to camps.</a:t>
            </a:r>
          </a:p>
        </p:txBody>
      </p:sp>
      <p:pic>
        <p:nvPicPr>
          <p:cNvPr id="4" name="Picture 3"/>
          <p:cNvPicPr>
            <a:picLocks noChangeAspect="1"/>
          </p:cNvPicPr>
          <p:nvPr/>
        </p:nvPicPr>
        <p:blipFill>
          <a:blip r:embed="rId4"/>
          <a:stretch>
            <a:fillRect/>
          </a:stretch>
        </p:blipFill>
        <p:spPr>
          <a:xfrm>
            <a:off x="7057572" y="3912476"/>
            <a:ext cx="2068286" cy="2799183"/>
          </a:xfrm>
          <a:prstGeom prst="rect">
            <a:avLst/>
          </a:prstGeom>
          <a:ln>
            <a:solidFill>
              <a:srgbClr val="000000"/>
            </a:solidFill>
          </a:ln>
        </p:spPr>
      </p:pic>
    </p:spTree>
    <p:extLst>
      <p:ext uri="{BB962C8B-B14F-4D97-AF65-F5344CB8AC3E}">
        <p14:creationId xmlns:p14="http://schemas.microsoft.com/office/powerpoint/2010/main" val="31302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1"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style.rotation</p:attrName>
                                        </p:attrNameLst>
                                      </p:cBhvr>
                                      <p:tavLst>
                                        <p:tav tm="0">
                                          <p:val>
                                            <p:fltVal val="360"/>
                                          </p:val>
                                        </p:tav>
                                        <p:tav tm="100000">
                                          <p:val>
                                            <p:fltVal val="0"/>
                                          </p:val>
                                        </p:tav>
                                      </p:tavLst>
                                    </p:anim>
                                    <p:animEffect transition="in" filter="fade">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5" grpId="0"/>
      <p:bldP spid="20" grpId="0"/>
      <p:bldP spid="23" grpId="0"/>
      <p:bldP spid="26" grpId="0"/>
      <p:bldP spid="29" grpId="0"/>
      <p:bldP spid="31" grpId="1"/>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10295</TotalTime>
  <Words>1673</Words>
  <Application>Microsoft Macintosh PowerPoint</Application>
  <PresentationFormat>On-screen Show (4:3)</PresentationFormat>
  <Paragraphs>149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Courier New</vt:lpstr>
      <vt:lpstr>Tacoma</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LeBlanc</dc:creator>
  <cp:lastModifiedBy>Microsoft Office User</cp:lastModifiedBy>
  <cp:revision>819</cp:revision>
  <dcterms:created xsi:type="dcterms:W3CDTF">2016-01-15T02:08:26Z</dcterms:created>
  <dcterms:modified xsi:type="dcterms:W3CDTF">2017-11-30T16:17:48Z</dcterms:modified>
</cp:coreProperties>
</file>