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95" r:id="rId3"/>
    <p:sldId id="299" r:id="rId4"/>
    <p:sldId id="296" r:id="rId5"/>
    <p:sldId id="297" r:id="rId6"/>
    <p:sldId id="298" r:id="rId7"/>
    <p:sldId id="300" r:id="rId8"/>
    <p:sldId id="308" r:id="rId9"/>
    <p:sldId id="302" r:id="rId10"/>
    <p:sldId id="304" r:id="rId11"/>
    <p:sldId id="305" r:id="rId12"/>
    <p:sldId id="309" r:id="rId13"/>
    <p:sldId id="312" r:id="rId14"/>
    <p:sldId id="307" r:id="rId15"/>
    <p:sldId id="317" r:id="rId16"/>
    <p:sldId id="316" r:id="rId17"/>
    <p:sldId id="313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376"/>
    <a:srgbClr val="BAB376"/>
    <a:srgbClr val="D3D3D9"/>
    <a:srgbClr val="424347"/>
    <a:srgbClr val="84645B"/>
    <a:srgbClr val="BF8928"/>
    <a:srgbClr val="89C804"/>
    <a:srgbClr val="BF8752"/>
    <a:srgbClr val="818FBF"/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7" autoAdjust="0"/>
    <p:restoredTop sz="83411" autoAdjust="0"/>
  </p:normalViewPr>
  <p:slideViewPr>
    <p:cSldViewPr snapToGrid="0" snapToObjects="1">
      <p:cViewPr>
        <p:scale>
          <a:sx n="95" d="100"/>
          <a:sy n="95" d="100"/>
        </p:scale>
        <p:origin x="111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9807-7A69-D941-9B1A-90CC48491123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5C20-154D-5B44-936C-9880BB2A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**Click on the photo of “1933”. The photo is a link to a video at https://</a:t>
            </a:r>
            <a:r>
              <a:rPr lang="en-US" sz="1200" baseline="0" dirty="0" err="1" smtClean="0">
                <a:latin typeface="Tahoma"/>
                <a:cs typeface="Tahoma"/>
              </a:rPr>
              <a:t>www.youtube.com</a:t>
            </a:r>
            <a:r>
              <a:rPr lang="en-US" sz="1200" baseline="0" dirty="0" smtClean="0">
                <a:latin typeface="Tahoma"/>
                <a:cs typeface="Tahoma"/>
              </a:rPr>
              <a:t>/</a:t>
            </a:r>
            <a:r>
              <a:rPr lang="en-US" sz="1200" baseline="0" dirty="0" err="1" smtClean="0">
                <a:latin typeface="Tahoma"/>
                <a:cs typeface="Tahoma"/>
              </a:rPr>
              <a:t>watch?v</a:t>
            </a:r>
            <a:r>
              <a:rPr lang="en-US" sz="1200" baseline="0" dirty="0" smtClean="0">
                <a:latin typeface="Tahoma"/>
                <a:cs typeface="Tahoma"/>
              </a:rPr>
              <a:t>=5tGKfIJwrh4</a:t>
            </a:r>
          </a:p>
          <a:p>
            <a:r>
              <a:rPr lang="en-US" sz="1200" baseline="0" dirty="0" smtClean="0">
                <a:latin typeface="Tahoma"/>
                <a:cs typeface="Tahoma"/>
              </a:rPr>
              <a:t>The video is Hitler’s first speech after being appointed Chancellor of Germany. It is about 3 minutes long. It has English subtitles.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wlc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media_nm.php?MediaId</a:t>
            </a:r>
            <a:r>
              <a:rPr lang="en-US" baseline="0" dirty="0" smtClean="0"/>
              <a:t>=3374</a:t>
            </a:r>
          </a:p>
          <a:p>
            <a:r>
              <a:rPr lang="en-US" baseline="0" dirty="0" smtClean="0"/>
              <a:t>It is an animated map that shows rescue movements. It is about 5 minutes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wlc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media_nm.php?MediaId</a:t>
            </a:r>
            <a:r>
              <a:rPr lang="en-US" baseline="0" dirty="0" smtClean="0"/>
              <a:t>=3543</a:t>
            </a:r>
          </a:p>
          <a:p>
            <a:r>
              <a:rPr lang="en-US" baseline="0" dirty="0" smtClean="0"/>
              <a:t>It is an animated map that shows resistance movements. It is about 2 ½ minutes long.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2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media_nm.php?MediaId</a:t>
            </a:r>
            <a:r>
              <a:rPr lang="en-US" dirty="0" smtClean="0"/>
              <a:t>=3426</a:t>
            </a:r>
          </a:p>
          <a:p>
            <a:r>
              <a:rPr lang="en-US" dirty="0" smtClean="0"/>
              <a:t>It is about the aftermath of the Holocaust. It is a little over</a:t>
            </a:r>
            <a:r>
              <a:rPr lang="en-US" baseline="0" dirty="0" smtClean="0"/>
              <a:t> 3 ½ minutes long.</a:t>
            </a:r>
          </a:p>
          <a:p>
            <a:endParaRPr lang="en-US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media_fi.php?MediaId</a:t>
            </a:r>
            <a:r>
              <a:rPr lang="en-US" dirty="0" smtClean="0"/>
              <a:t>=177</a:t>
            </a:r>
          </a:p>
          <a:p>
            <a:r>
              <a:rPr lang="en-US" dirty="0" smtClean="0"/>
              <a:t>It is about a displaced persons’ camp. It is just</a:t>
            </a:r>
            <a:r>
              <a:rPr lang="en-US" baseline="0" dirty="0" smtClean="0"/>
              <a:t> under </a:t>
            </a:r>
            <a:r>
              <a:rPr lang="en-US" dirty="0" smtClean="0"/>
              <a:t>1 minute long.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media_fi.php?MediaId</a:t>
            </a:r>
            <a:r>
              <a:rPr lang="en-US" dirty="0" smtClean="0"/>
              <a:t>=220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shows some of</a:t>
            </a:r>
            <a:r>
              <a:rPr lang="en-US" baseline="0" dirty="0" smtClean="0"/>
              <a:t> the defendants entering pleas.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media_fi.php?MediaId</a:t>
            </a:r>
            <a:r>
              <a:rPr lang="en-US" dirty="0" smtClean="0"/>
              <a:t>=191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Hermann Goering testifying.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https://</a:t>
            </a:r>
            <a:r>
              <a:rPr lang="en-US" sz="1200" baseline="0" dirty="0" err="1" smtClean="0">
                <a:latin typeface="Tahoma"/>
                <a:cs typeface="Tahoma"/>
              </a:rPr>
              <a:t>www.ushmm.org</a:t>
            </a:r>
            <a:r>
              <a:rPr lang="en-US" sz="1200" baseline="0" dirty="0" smtClean="0">
                <a:latin typeface="Tahoma"/>
                <a:cs typeface="Tahoma"/>
              </a:rPr>
              <a:t>/</a:t>
            </a:r>
            <a:r>
              <a:rPr lang="en-US" sz="1200" baseline="0" dirty="0" err="1" smtClean="0">
                <a:latin typeface="Tahoma"/>
                <a:cs typeface="Tahoma"/>
              </a:rPr>
              <a:t>wlc</a:t>
            </a:r>
            <a:r>
              <a:rPr lang="en-US" sz="1200" baseline="0" dirty="0" smtClean="0">
                <a:latin typeface="Tahoma"/>
                <a:cs typeface="Tahoma"/>
              </a:rPr>
              <a:t>/en/</a:t>
            </a:r>
            <a:r>
              <a:rPr lang="en-US" sz="1200" baseline="0" dirty="0" err="1" smtClean="0">
                <a:latin typeface="Tahoma"/>
                <a:cs typeface="Tahoma"/>
              </a:rPr>
              <a:t>media_nm.php?ModuleId</a:t>
            </a:r>
            <a:r>
              <a:rPr lang="en-US" sz="1200" baseline="0" dirty="0" smtClean="0">
                <a:latin typeface="Tahoma"/>
                <a:cs typeface="Tahoma"/>
              </a:rPr>
              <a:t>=10005143&amp;MediaId=358</a:t>
            </a:r>
          </a:p>
          <a:p>
            <a:r>
              <a:rPr lang="en-US" sz="1200" baseline="0" dirty="0" smtClean="0">
                <a:latin typeface="Tahoma"/>
                <a:cs typeface="Tahoma"/>
              </a:rPr>
              <a:t>The map shows the Jewish population in Europe around 1933, before the Holocaust.</a:t>
            </a:r>
          </a:p>
          <a:p>
            <a:endParaRPr lang="en-US" sz="1200" baseline="0" dirty="0" smtClean="0">
              <a:latin typeface="Tahoma"/>
              <a:cs typeface="Tahoma"/>
            </a:endParaRPr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https://</a:t>
            </a:r>
            <a:r>
              <a:rPr lang="en-US" sz="1200" baseline="0" dirty="0" err="1" smtClean="0">
                <a:latin typeface="Tahoma"/>
                <a:cs typeface="Tahoma"/>
              </a:rPr>
              <a:t>www.ushmm.org</a:t>
            </a:r>
            <a:r>
              <a:rPr lang="en-US" sz="1200" baseline="0" dirty="0" smtClean="0">
                <a:latin typeface="Tahoma"/>
                <a:cs typeface="Tahoma"/>
              </a:rPr>
              <a:t>/</a:t>
            </a:r>
            <a:r>
              <a:rPr lang="en-US" sz="1200" baseline="0" dirty="0" err="1" smtClean="0">
                <a:latin typeface="Tahoma"/>
                <a:cs typeface="Tahoma"/>
              </a:rPr>
              <a:t>wlc</a:t>
            </a:r>
            <a:r>
              <a:rPr lang="en-US" sz="1200" baseline="0" dirty="0" smtClean="0">
                <a:latin typeface="Tahoma"/>
                <a:cs typeface="Tahoma"/>
              </a:rPr>
              <a:t>/en/</a:t>
            </a:r>
            <a:r>
              <a:rPr lang="en-US" sz="1200" baseline="0" dirty="0" err="1" smtClean="0">
                <a:latin typeface="Tahoma"/>
                <a:cs typeface="Tahoma"/>
              </a:rPr>
              <a:t>media_nm.php?ModuleId</a:t>
            </a:r>
            <a:r>
              <a:rPr lang="en-US" sz="1200" baseline="0" dirty="0" smtClean="0">
                <a:latin typeface="Tahoma"/>
                <a:cs typeface="Tahoma"/>
              </a:rPr>
              <a:t>=10005143&amp;MediaId=360</a:t>
            </a:r>
          </a:p>
          <a:p>
            <a:r>
              <a:rPr lang="en-US" sz="1200" baseline="0" dirty="0" smtClean="0">
                <a:latin typeface="Tahoma"/>
                <a:cs typeface="Tahoma"/>
              </a:rPr>
              <a:t>The map shows the Jewish population in Europe around 1950, after the Holocaust.</a:t>
            </a:r>
          </a:p>
          <a:p>
            <a:endParaRPr lang="en-US" sz="1200" baseline="0" dirty="0" smtClean="0">
              <a:latin typeface="Tahoma"/>
              <a:cs typeface="Tahoma"/>
            </a:endParaRPr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https://</a:t>
            </a:r>
            <a:r>
              <a:rPr lang="en-US" sz="1200" baseline="0" dirty="0" err="1" smtClean="0">
                <a:latin typeface="Tahoma"/>
                <a:cs typeface="Tahoma"/>
              </a:rPr>
              <a:t>www.ushmm.org</a:t>
            </a:r>
            <a:r>
              <a:rPr lang="en-US" sz="1200" baseline="0" dirty="0" smtClean="0">
                <a:latin typeface="Tahoma"/>
                <a:cs typeface="Tahoma"/>
              </a:rPr>
              <a:t>/</a:t>
            </a:r>
            <a:r>
              <a:rPr lang="en-US" sz="1200" baseline="0" dirty="0" err="1" smtClean="0">
                <a:latin typeface="Tahoma"/>
                <a:cs typeface="Tahoma"/>
              </a:rPr>
              <a:t>wlc</a:t>
            </a:r>
            <a:r>
              <a:rPr lang="en-US" sz="1200" baseline="0" dirty="0" smtClean="0">
                <a:latin typeface="Tahoma"/>
                <a:cs typeface="Tahoma"/>
              </a:rPr>
              <a:t>/en/</a:t>
            </a:r>
            <a:r>
              <a:rPr lang="en-US" sz="1200" baseline="0" dirty="0" err="1" smtClean="0">
                <a:latin typeface="Tahoma"/>
                <a:cs typeface="Tahoma"/>
              </a:rPr>
              <a:t>media_nm.php?MediaId</a:t>
            </a:r>
            <a:r>
              <a:rPr lang="en-US" sz="1200" baseline="0" dirty="0" smtClean="0">
                <a:latin typeface="Tahoma"/>
                <a:cs typeface="Tahoma"/>
              </a:rPr>
              <a:t>=3372</a:t>
            </a:r>
          </a:p>
          <a:p>
            <a:r>
              <a:rPr lang="en-US" sz="1200" baseline="0" dirty="0" smtClean="0">
                <a:latin typeface="Tahoma"/>
                <a:cs typeface="Tahoma"/>
              </a:rPr>
              <a:t>It shows a progression of the Holocaust. It is about 2 minutes long. </a:t>
            </a:r>
          </a:p>
          <a:p>
            <a:endParaRPr lang="en-US" sz="1200" baseline="0" dirty="0" smtClean="0">
              <a:latin typeface="Tahoma"/>
              <a:cs typeface="Tahoma"/>
            </a:endParaRPr>
          </a:p>
          <a:p>
            <a:r>
              <a:rPr lang="en-US" sz="1200" baseline="0" dirty="0" smtClean="0">
                <a:latin typeface="Tahoma"/>
                <a:cs typeface="Tahoma"/>
              </a:rPr>
              <a:t>*Click on the bottom left photo. The photo is a link to a video at </a:t>
            </a: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=_0V_xf3OQgM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video is a speech by Hitler about the Jews. It is a little over 1 minute long. It has English subtitles.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ahoma"/>
                <a:cs typeface="Tahoma"/>
              </a:rPr>
              <a:t>*Click on the bottom right photo. The photo is a link to a video at </a:t>
            </a: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=XMjGt8snhFU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ahoma"/>
                <a:cs typeface="Tahoma"/>
              </a:rPr>
              <a:t>The video is a speech by Hitler about the Jews and the Allies. It is a little over 3 minutes long. </a:t>
            </a:r>
            <a:r>
              <a:rPr lang="en-US" baseline="0" dirty="0" smtClean="0"/>
              <a:t>It has English subtitles.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6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media_nm.php?MediaId</a:t>
            </a:r>
            <a:r>
              <a:rPr lang="en-US" dirty="0" smtClean="0"/>
              <a:t>=7825</a:t>
            </a:r>
          </a:p>
          <a:p>
            <a:r>
              <a:rPr lang="en-US" dirty="0" smtClean="0"/>
              <a:t>The animated map discusses the Dachau concentration camp. It is about</a:t>
            </a:r>
            <a:r>
              <a:rPr lang="en-US" baseline="0" dirty="0" smtClean="0"/>
              <a:t> 4 minutes long.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******THE VIDEO USES THE WORD “HOMOSEXUAL” ONCE, AS WELL AS PHOTOS OF DEAD BODIES, SO BE SURE THIS IS APPROPRIATE FOR YOUR STUDENTS.******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media_nm.php?MediaId</a:t>
            </a:r>
            <a:r>
              <a:rPr lang="en-US" dirty="0" smtClean="0"/>
              <a:t>=354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shows a map of the camps across Europe in 1944.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media_nm.php?MediaId</a:t>
            </a:r>
            <a:r>
              <a:rPr lang="en-US" dirty="0" smtClean="0"/>
              <a:t>=356</a:t>
            </a:r>
          </a:p>
          <a:p>
            <a:r>
              <a:rPr lang="en-US" dirty="0" smtClean="0"/>
              <a:t>The maps shows the major</a:t>
            </a:r>
            <a:r>
              <a:rPr lang="en-US" baseline="0" dirty="0" smtClean="0"/>
              <a:t> ghettoes in occupied Europe </a:t>
            </a:r>
            <a:r>
              <a:rPr lang="en-US" dirty="0" smtClean="0"/>
              <a:t> ghettoes from</a:t>
            </a:r>
            <a:r>
              <a:rPr lang="en-US" baseline="0" dirty="0" smtClean="0"/>
              <a:t> 1939-1944.</a:t>
            </a:r>
          </a:p>
          <a:p>
            <a:endParaRPr lang="en-US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media_nm.php?MediaId</a:t>
            </a:r>
            <a:r>
              <a:rPr lang="en-US" dirty="0" smtClean="0"/>
              <a:t>=3373</a:t>
            </a:r>
          </a:p>
          <a:p>
            <a:r>
              <a:rPr lang="en-US" dirty="0" smtClean="0"/>
              <a:t>This video talks about the Lodz ghetto</a:t>
            </a:r>
            <a:r>
              <a:rPr lang="en-US" baseline="0" dirty="0" smtClean="0"/>
              <a:t>. The video is 4 minutes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media_nm.php?MediaId</a:t>
            </a:r>
            <a:r>
              <a:rPr lang="en-US" dirty="0" smtClean="0"/>
              <a:t>=3375</a:t>
            </a:r>
          </a:p>
          <a:p>
            <a:r>
              <a:rPr lang="en-US" dirty="0" smtClean="0"/>
              <a:t>This video talks about the Warsaw ghetto</a:t>
            </a:r>
            <a:r>
              <a:rPr lang="en-US" baseline="0" dirty="0" smtClean="0"/>
              <a:t>. The video is 2 ½ minutes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media_fi.php?ModuleId</a:t>
            </a:r>
            <a:r>
              <a:rPr lang="en-US" dirty="0" smtClean="0"/>
              <a:t>=10005143&amp;MediaId=189</a:t>
            </a:r>
          </a:p>
          <a:p>
            <a:r>
              <a:rPr lang="en-US" dirty="0" smtClean="0"/>
              <a:t>This video gives</a:t>
            </a:r>
            <a:r>
              <a:rPr lang="en-US" baseline="0" dirty="0" smtClean="0"/>
              <a:t> a brief inside look at the </a:t>
            </a:r>
            <a:r>
              <a:rPr lang="en-US" dirty="0" smtClean="0"/>
              <a:t>Lodz ghetto</a:t>
            </a:r>
            <a:r>
              <a:rPr lang="en-US" baseline="0" dirty="0" smtClean="0"/>
              <a:t>. The video is about 1 ½  minutes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media_fi.php?MediaId</a:t>
            </a:r>
            <a:r>
              <a:rPr lang="en-US" dirty="0" smtClean="0"/>
              <a:t>=252</a:t>
            </a:r>
          </a:p>
          <a:p>
            <a:r>
              <a:rPr lang="en-US" dirty="0" smtClean="0"/>
              <a:t>This video gives</a:t>
            </a:r>
            <a:r>
              <a:rPr lang="en-US" baseline="0" dirty="0" smtClean="0"/>
              <a:t> a brief inside look at the </a:t>
            </a:r>
            <a:r>
              <a:rPr lang="en-US" dirty="0" smtClean="0"/>
              <a:t>Warsaw ghetto</a:t>
            </a:r>
            <a:r>
              <a:rPr lang="en-US" baseline="0" dirty="0" smtClean="0"/>
              <a:t>. The video is about 1 minute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media_fi.php?ModuleId</a:t>
            </a:r>
            <a:r>
              <a:rPr lang="en-US" dirty="0" smtClean="0"/>
              <a:t>=10005143&amp;MediaId=253</a:t>
            </a:r>
          </a:p>
          <a:p>
            <a:r>
              <a:rPr lang="en-US" dirty="0" smtClean="0"/>
              <a:t>This video gives</a:t>
            </a:r>
            <a:r>
              <a:rPr lang="en-US" baseline="0" dirty="0" smtClean="0"/>
              <a:t> a brief inside look at the </a:t>
            </a:r>
            <a:r>
              <a:rPr lang="en-US" dirty="0" smtClean="0"/>
              <a:t>Warsaw ghetto</a:t>
            </a:r>
            <a:r>
              <a:rPr lang="en-US" baseline="0" dirty="0" smtClean="0"/>
              <a:t>. The video is about 1 ½  minutes long.</a:t>
            </a:r>
          </a:p>
          <a:p>
            <a:endParaRPr lang="en-US" sz="1200" baseline="0" dirty="0" smtClean="0">
              <a:latin typeface="Tahoma"/>
              <a:cs typeface="Tahoma"/>
            </a:endParaRPr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media_fi.php?MediaId</a:t>
            </a:r>
            <a:r>
              <a:rPr lang="en-US" dirty="0" smtClean="0"/>
              <a:t>=251</a:t>
            </a:r>
          </a:p>
          <a:p>
            <a:r>
              <a:rPr lang="en-US" dirty="0" smtClean="0"/>
              <a:t>This video gives</a:t>
            </a:r>
            <a:r>
              <a:rPr lang="en-US" baseline="0" dirty="0" smtClean="0"/>
              <a:t> a brief inside look at the </a:t>
            </a:r>
            <a:r>
              <a:rPr lang="en-US" dirty="0" smtClean="0"/>
              <a:t>Warsaw ghetto</a:t>
            </a:r>
            <a:r>
              <a:rPr lang="en-US" baseline="0" dirty="0" smtClean="0"/>
              <a:t>. The video is a little over 1 minute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media_fi.php?ModuleId</a:t>
            </a:r>
            <a:r>
              <a:rPr lang="en-US" dirty="0" smtClean="0"/>
              <a:t>=10005143&amp;MediaId=188</a:t>
            </a:r>
          </a:p>
          <a:p>
            <a:r>
              <a:rPr lang="en-US" dirty="0" smtClean="0"/>
              <a:t>This video gives</a:t>
            </a:r>
            <a:r>
              <a:rPr lang="en-US" baseline="0" dirty="0" smtClean="0"/>
              <a:t> a brief look at Jews moving into the Krakow </a:t>
            </a:r>
            <a:r>
              <a:rPr lang="en-US" dirty="0" smtClean="0"/>
              <a:t>ghetto</a:t>
            </a:r>
            <a:r>
              <a:rPr lang="en-US" baseline="0" dirty="0" smtClean="0"/>
              <a:t>. The video is about 1 ½  minutes long.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wlc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media_nm.php?MediaId</a:t>
            </a:r>
            <a:r>
              <a:rPr lang="en-US" baseline="0" dirty="0" smtClean="0"/>
              <a:t>=342</a:t>
            </a:r>
          </a:p>
          <a:p>
            <a:r>
              <a:rPr lang="en-US" baseline="0" dirty="0" smtClean="0"/>
              <a:t>The map show the locations of the mobile killing units.</a:t>
            </a:r>
          </a:p>
          <a:p>
            <a:endParaRPr lang="en-US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wlc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media_nm.php?MediaId</a:t>
            </a:r>
            <a:r>
              <a:rPr lang="en-US" baseline="0" dirty="0" smtClean="0"/>
              <a:t>=8862</a:t>
            </a:r>
          </a:p>
          <a:p>
            <a:r>
              <a:rPr lang="en-US" baseline="0" dirty="0" smtClean="0"/>
              <a:t>The link is an animated map that shows and discusses the mobile killing units.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*********THE LINK SHOWS PHOTOS THAT DEPICT JEWS BEING SHOT. EXERCISE CAUTION WITH SHOWING YOUR STUDENTS. PLEASE DETERMINE IF THE CONTENT IS APPROPRIATE FOR YOUR STUDENTS. *********</a:t>
            </a:r>
            <a:endParaRPr lang="en-US" dirty="0" smtClean="0"/>
          </a:p>
          <a:p>
            <a:endParaRPr lang="en-US" sz="1200" baseline="0" dirty="0" smtClean="0">
              <a:latin typeface="Tahoma"/>
              <a:cs typeface="Tahoma"/>
            </a:endParaRPr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/exhibition/personal-history/</a:t>
            </a:r>
            <a:r>
              <a:rPr lang="en-US" baseline="0" dirty="0" err="1" smtClean="0"/>
              <a:t>media_oi.php?MediaId</a:t>
            </a:r>
            <a:r>
              <a:rPr lang="en-US" baseline="0" dirty="0" smtClean="0"/>
              <a:t>=2951&amp;th=rescue</a:t>
            </a:r>
          </a:p>
          <a:p>
            <a:r>
              <a:rPr lang="en-US" baseline="0" dirty="0" err="1" smtClean="0"/>
              <a:t>Fima</a:t>
            </a:r>
            <a:r>
              <a:rPr lang="en-US" baseline="0" dirty="0" smtClean="0"/>
              <a:t> L. talks about being saved during a mobile killing unit. The video is about 3 ½ minutes long.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9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wlc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media_nm.php?MediaId</a:t>
            </a:r>
            <a:r>
              <a:rPr lang="en-US" baseline="0" dirty="0" smtClean="0"/>
              <a:t>=362</a:t>
            </a:r>
          </a:p>
          <a:p>
            <a:r>
              <a:rPr lang="en-US" baseline="0" dirty="0" smtClean="0"/>
              <a:t>The link is a map that shows the major deportations to the extermination camps.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4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wlc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media_nm.php?MediaId</a:t>
            </a:r>
            <a:r>
              <a:rPr lang="en-US" baseline="0" dirty="0" smtClean="0"/>
              <a:t>=427</a:t>
            </a:r>
          </a:p>
          <a:p>
            <a:r>
              <a:rPr lang="en-US" baseline="0" dirty="0" smtClean="0"/>
              <a:t>The map shows the extermination camps during the Holocaust.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baseline="0" dirty="0" smtClean="0"/>
              <a:t>https://</a:t>
            </a:r>
            <a:r>
              <a:rPr lang="en-US" baseline="0" dirty="0" err="1" smtClean="0"/>
              <a:t>www.ushmm.org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wlc</a:t>
            </a:r>
            <a:r>
              <a:rPr lang="en-US" baseline="0" dirty="0" smtClean="0"/>
              <a:t>/en/</a:t>
            </a:r>
            <a:r>
              <a:rPr lang="en-US" baseline="0" dirty="0" err="1" smtClean="0"/>
              <a:t>media_nm.php?MediaId</a:t>
            </a:r>
            <a:r>
              <a:rPr lang="en-US" baseline="0" dirty="0" smtClean="0"/>
              <a:t>=3371</a:t>
            </a:r>
          </a:p>
          <a:p>
            <a:r>
              <a:rPr lang="en-US" baseline="0" dirty="0" smtClean="0"/>
              <a:t>The animated map is about Auschwitz-</a:t>
            </a:r>
            <a:r>
              <a:rPr lang="en-US" baseline="0" dirty="0" err="1" smtClean="0"/>
              <a:t>Birkenau</a:t>
            </a:r>
            <a:r>
              <a:rPr lang="en-US" baseline="0" dirty="0" smtClean="0"/>
              <a:t>. It is a little over 2 minutes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/exhibition/personal-history/</a:t>
            </a:r>
            <a:r>
              <a:rPr lang="en-US" dirty="0" err="1" smtClean="0"/>
              <a:t>media_oi.php?MediaId</a:t>
            </a:r>
            <a:r>
              <a:rPr lang="en-US" dirty="0" smtClean="0"/>
              <a:t>=2932&amp;th=survival</a:t>
            </a:r>
          </a:p>
          <a:p>
            <a:r>
              <a:rPr lang="en-US" dirty="0" smtClean="0"/>
              <a:t>Ruth </a:t>
            </a:r>
            <a:r>
              <a:rPr lang="en-US" baseline="0" dirty="0" err="1" smtClean="0"/>
              <a:t>Meyerowitz</a:t>
            </a:r>
            <a:r>
              <a:rPr lang="en-US" baseline="0" dirty="0" smtClean="0"/>
              <a:t> talks about surviving a selection. The video is about 2 minutes long.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/exhibition/personal-history/</a:t>
            </a:r>
            <a:r>
              <a:rPr lang="en-US" dirty="0" err="1" smtClean="0"/>
              <a:t>media_oi.php?MediaId</a:t>
            </a:r>
            <a:r>
              <a:rPr lang="en-US" dirty="0" smtClean="0"/>
              <a:t>=1172&amp;th=survival</a:t>
            </a:r>
          </a:p>
          <a:p>
            <a:r>
              <a:rPr lang="en-US" dirty="0" smtClean="0"/>
              <a:t>Lily Mazur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Margules</a:t>
            </a:r>
            <a:r>
              <a:rPr lang="en-US" baseline="0" dirty="0" smtClean="0"/>
              <a:t> talks about her experience on a death march. The video is about 1 minute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/exhibition/personal-history/</a:t>
            </a:r>
            <a:r>
              <a:rPr lang="en-US" dirty="0" err="1" smtClean="0"/>
              <a:t>media_oi.php?MediaId</a:t>
            </a:r>
            <a:r>
              <a:rPr lang="en-US" dirty="0" smtClean="0"/>
              <a:t>=1171&amp;th=camps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/>
                <a:cs typeface="Tahoma"/>
              </a:rPr>
              <a:t>Lilly </a:t>
            </a:r>
            <a:r>
              <a:rPr lang="en-US" sz="1200" dirty="0" err="1" smtClean="0">
                <a:latin typeface="Tahoma"/>
                <a:cs typeface="Tahoma"/>
              </a:rPr>
              <a:t>Appelbaum</a:t>
            </a:r>
            <a:r>
              <a:rPr lang="en-US" sz="1200" dirty="0" smtClean="0">
                <a:latin typeface="Tahoma"/>
                <a:cs typeface="Tahoma"/>
              </a:rPr>
              <a:t> </a:t>
            </a:r>
            <a:r>
              <a:rPr lang="en-US" sz="1200" dirty="0" err="1" smtClean="0">
                <a:latin typeface="Tahoma"/>
                <a:cs typeface="Tahoma"/>
              </a:rPr>
              <a:t>Malnik</a:t>
            </a:r>
            <a:r>
              <a:rPr lang="en-US" sz="1200" baseline="0" dirty="0" smtClean="0">
                <a:latin typeface="Tahoma"/>
                <a:cs typeface="Tahoma"/>
              </a:rPr>
              <a:t> </a:t>
            </a:r>
            <a:r>
              <a:rPr lang="en-US" baseline="0" dirty="0" smtClean="0"/>
              <a:t>talks about her experience on a death march. The video is about 2 minutes long.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/exhibition/personal-history/</a:t>
            </a:r>
            <a:r>
              <a:rPr lang="en-US" dirty="0" err="1" smtClean="0"/>
              <a:t>media_oi.php?MediaId</a:t>
            </a:r>
            <a:r>
              <a:rPr lang="en-US" dirty="0" smtClean="0"/>
              <a:t>=2863&amp;th=camps</a:t>
            </a:r>
          </a:p>
          <a:p>
            <a:r>
              <a:rPr lang="en-US" sz="1200" dirty="0" err="1" smtClean="0">
                <a:latin typeface="Tahoma"/>
                <a:cs typeface="Tahoma"/>
              </a:rPr>
              <a:t>Fritzie</a:t>
            </a:r>
            <a:r>
              <a:rPr lang="en-US" sz="1200" dirty="0" smtClean="0">
                <a:latin typeface="Tahoma"/>
                <a:cs typeface="Tahoma"/>
              </a:rPr>
              <a:t> Weiss </a:t>
            </a:r>
            <a:r>
              <a:rPr lang="en-US" sz="1200" dirty="0" err="1" smtClean="0">
                <a:latin typeface="Tahoma"/>
                <a:cs typeface="Tahoma"/>
              </a:rPr>
              <a:t>Fritzshall</a:t>
            </a:r>
            <a:r>
              <a:rPr lang="en-US" sz="1200" baseline="0" dirty="0" smtClean="0">
                <a:latin typeface="Tahoma"/>
                <a:cs typeface="Tahoma"/>
              </a:rPr>
              <a:t> </a:t>
            </a:r>
            <a:r>
              <a:rPr lang="en-US" baseline="0" dirty="0" smtClean="0"/>
              <a:t>talks about her experience on a death march. The video is about 1 ½ minutes long.</a:t>
            </a:r>
          </a:p>
          <a:p>
            <a:endParaRPr lang="en-US" baseline="0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/exhibition/personal-history/</a:t>
            </a:r>
            <a:r>
              <a:rPr lang="en-US" dirty="0" err="1" smtClean="0"/>
              <a:t>media_oi.php?MediaId</a:t>
            </a:r>
            <a:r>
              <a:rPr lang="en-US" dirty="0" smtClean="0"/>
              <a:t>=2892&amp;th=camps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ahoma"/>
                <a:cs typeface="Tahoma"/>
              </a:rPr>
              <a:t>Steven Springfield</a:t>
            </a:r>
            <a:r>
              <a:rPr lang="en-US" sz="1200" baseline="0" dirty="0" smtClean="0">
                <a:latin typeface="Tahoma"/>
                <a:cs typeface="Tahoma"/>
              </a:rPr>
              <a:t> </a:t>
            </a:r>
            <a:r>
              <a:rPr lang="en-US" baseline="0" dirty="0" smtClean="0"/>
              <a:t>talks about his experience on a death march. The video is about 2 minutes long.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*****THE VIDEO SHOWS DEAD BODIES,</a:t>
            </a:r>
            <a:r>
              <a:rPr lang="en-US" baseline="0" dirty="0" smtClean="0"/>
              <a:t> SO MAKE SURE THE CONTENT IS APPROPRIATE FOR YOUR STUDENS.*****</a:t>
            </a:r>
            <a:endParaRPr lang="en-US" dirty="0" smtClean="0"/>
          </a:p>
          <a:p>
            <a:r>
              <a:rPr lang="en-US" sz="1200" baseline="0" dirty="0" smtClean="0">
                <a:latin typeface="Tahoma"/>
                <a:cs typeface="Tahoma"/>
              </a:rPr>
              <a:t>*Copy the following link in your browser: </a:t>
            </a:r>
            <a:r>
              <a:rPr lang="en-US" dirty="0" smtClean="0"/>
              <a:t>https://</a:t>
            </a:r>
            <a:r>
              <a:rPr lang="en-US" dirty="0" err="1" smtClean="0"/>
              <a:t>www.ushmm.org</a:t>
            </a:r>
            <a:r>
              <a:rPr lang="en-US" dirty="0" smtClean="0"/>
              <a:t>/</a:t>
            </a:r>
            <a:r>
              <a:rPr lang="en-US" dirty="0" err="1" smtClean="0"/>
              <a:t>wlc</a:t>
            </a:r>
            <a:r>
              <a:rPr lang="en-US" dirty="0" smtClean="0"/>
              <a:t>/en/</a:t>
            </a:r>
            <a:r>
              <a:rPr lang="en-US" dirty="0" err="1" smtClean="0"/>
              <a:t>media_nm.php?MediaId</a:t>
            </a:r>
            <a:r>
              <a:rPr lang="en-US" dirty="0" smtClean="0"/>
              <a:t>=7826</a:t>
            </a:r>
          </a:p>
          <a:p>
            <a:r>
              <a:rPr lang="en-US" dirty="0" smtClean="0"/>
              <a:t>The video talks</a:t>
            </a:r>
            <a:r>
              <a:rPr lang="en-US" baseline="0" dirty="0" smtClean="0"/>
              <a:t> about liberation of the camps. The video is about 3 minutes long.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5C20-154D-5B44-936C-9880BB2A4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5358-1722-B647-A49F-85A30D9F6B39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9BA9-CAC4-3D47-BC25-3FF70FCB7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5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430430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Occurred in Europe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6282" y="1078362"/>
            <a:ext cx="9247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Courier New"/>
              <a:buChar char="o"/>
            </a:pPr>
            <a:endParaRPr lang="en-US" sz="2200" dirty="0"/>
          </a:p>
        </p:txBody>
      </p:sp>
      <p:sp>
        <p:nvSpPr>
          <p:cNvPr id="21" name="Rectangle 20"/>
          <p:cNvSpPr/>
          <p:nvPr/>
        </p:nvSpPr>
        <p:spPr>
          <a:xfrm>
            <a:off x="-30798" y="4077291"/>
            <a:ext cx="926238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The Holocaust began when Adolf Hitler and his Nazi Party came to power in Germany in January 1933. 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B9B37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063781"/>
            <a:ext cx="9213444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b="1" dirty="0" smtClean="0">
                <a:latin typeface="Tahoma"/>
                <a:cs typeface="Tahoma"/>
              </a:rPr>
              <a:t>Holocaust</a:t>
            </a:r>
            <a:r>
              <a:rPr lang="en-US" sz="2200" dirty="0" smtClean="0">
                <a:latin typeface="Tahoma"/>
                <a:cs typeface="Tahoma"/>
              </a:rPr>
              <a:t> is a word of Greek origin = sacrifice by fire</a:t>
            </a:r>
            <a:endParaRPr lang="en-US" sz="2200" b="1" dirty="0" smtClean="0">
              <a:latin typeface="Tahoma"/>
              <a:cs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72570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1933-1945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375740"/>
            <a:ext cx="9144000" cy="1290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 smtClean="0">
                <a:latin typeface="Tahoma"/>
                <a:cs typeface="Tahoma"/>
                <a:sym typeface="Wingdings"/>
              </a:rPr>
              <a:t></a:t>
            </a:r>
            <a:r>
              <a:rPr lang="en-US" sz="2800" b="1" dirty="0" smtClean="0">
                <a:latin typeface="Tahoma"/>
                <a:cs typeface="Tahoma"/>
                <a:sym typeface="Wingdings"/>
              </a:rPr>
              <a:t>systematic, state-sponsored persecution and murder of 11 million people by the Nazis and its collaborators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48941" y="2593778"/>
            <a:ext cx="9262386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latin typeface="Tahoma"/>
                <a:cs typeface="Tahoma"/>
              </a:rPr>
              <a:t>s</a:t>
            </a:r>
            <a:r>
              <a:rPr lang="en-US" sz="2600" dirty="0" smtClean="0">
                <a:latin typeface="Tahoma"/>
                <a:cs typeface="Tahoma"/>
              </a:rPr>
              <a:t>ystematic = planned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48940" y="2985719"/>
            <a:ext cx="9262384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latin typeface="Tahoma"/>
                <a:cs typeface="Tahoma"/>
              </a:rPr>
              <a:t>state-sponsored = planned and ordered by the government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48941" y="3326956"/>
            <a:ext cx="9262384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latin typeface="Tahoma"/>
                <a:cs typeface="Tahoma"/>
              </a:rPr>
              <a:t>persecution = to treat cruelly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30796" y="3708906"/>
            <a:ext cx="9262384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 smtClean="0">
                <a:latin typeface="Tahoma"/>
                <a:cs typeface="Tahoma"/>
              </a:rPr>
              <a:t>collaborator = to work with someone to achieve something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1111" r="20996"/>
          <a:stretch/>
        </p:blipFill>
        <p:spPr>
          <a:xfrm>
            <a:off x="1959429" y="5016388"/>
            <a:ext cx="2122713" cy="175868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4082140" y="5326007"/>
            <a:ext cx="5131303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Tahoma"/>
                <a:cs typeface="Tahoma"/>
              </a:rPr>
              <a:t>The Holocaust continued until Germany fully surrendered to the Allies on May 7, 1945.  </a:t>
            </a:r>
          </a:p>
        </p:txBody>
      </p:sp>
    </p:spTree>
    <p:extLst>
      <p:ext uri="{BB962C8B-B14F-4D97-AF65-F5344CB8AC3E}">
        <p14:creationId xmlns:p14="http://schemas.microsoft.com/office/powerpoint/2010/main" val="22945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  <p:bldP spid="17" grpId="0"/>
      <p:bldP spid="18" grpId="0"/>
      <p:bldP spid="20" grpId="0"/>
      <p:bldP spid="25" grpId="0"/>
      <p:bldP spid="26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5574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Jews who lived in countries conquered by Germany were sent to the ghettoes.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797" y="1248722"/>
            <a:ext cx="9144000" cy="5437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Tahoma"/>
                <a:cs typeface="Tahoma"/>
              </a:rPr>
              <a:t>Introduction of Mobile Killing Units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798" y="1830807"/>
            <a:ext cx="9262385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>
                <a:latin typeface="Tahoma"/>
                <a:cs typeface="Tahoma"/>
              </a:rPr>
              <a:t>b</a:t>
            </a:r>
            <a:r>
              <a:rPr lang="en-US" sz="2200" dirty="0" smtClean="0">
                <a:latin typeface="Tahoma"/>
                <a:cs typeface="Tahoma"/>
              </a:rPr>
              <a:t>egan when Germany invaded the Soviet Union in 1941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8941" y="2235245"/>
            <a:ext cx="9262385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set up across eastern Europe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59" y="2676365"/>
            <a:ext cx="9262385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mass-murder of Jews</a:t>
            </a:r>
            <a:r>
              <a:rPr lang="en-US" sz="2200" smtClean="0">
                <a:latin typeface="Tahoma"/>
                <a:cs typeface="Tahoma"/>
              </a:rPr>
              <a:t>, Roma, </a:t>
            </a:r>
            <a:r>
              <a:rPr lang="en-US" sz="2200" dirty="0" smtClean="0">
                <a:latin typeface="Tahoma"/>
                <a:cs typeface="Tahoma"/>
              </a:rPr>
              <a:t>Slavs, prisoners of war, political opponents, and others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0797" y="3363881"/>
            <a:ext cx="9262385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usually mass firing squads or gas vans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0797" y="3724769"/>
            <a:ext cx="9262385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over a million were killed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70" y="4306298"/>
            <a:ext cx="3715265" cy="237284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1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5835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Hitler’s plan began to be implemented mid-1941.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74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Total extermination of the Jews from Europe.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023" y="1607669"/>
            <a:ext cx="8613954" cy="2211659"/>
            <a:chOff x="364946" y="927054"/>
            <a:chExt cx="8613954" cy="2211659"/>
          </a:xfrm>
        </p:grpSpPr>
        <p:sp>
          <p:nvSpPr>
            <p:cNvPr id="6" name="TextBox 5"/>
            <p:cNvSpPr txBox="1"/>
            <p:nvPr/>
          </p:nvSpPr>
          <p:spPr>
            <a:xfrm>
              <a:off x="2755900" y="1395534"/>
              <a:ext cx="3832046" cy="13167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 algn="ctr">
                <a:lnSpc>
                  <a:spcPct val="90000"/>
                </a:lnSpc>
                <a:buFont typeface="Courier New"/>
                <a:buChar char="o"/>
              </a:pPr>
              <a:r>
                <a:rPr lang="en-US" sz="2200" dirty="0" smtClean="0">
                  <a:latin typeface="Tahoma"/>
                  <a:cs typeface="Tahoma"/>
                </a:rPr>
                <a:t>All Jews in German-occupied lands were forced to wear the Star of David, a symbol of Judaism.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946" y="974270"/>
              <a:ext cx="2390954" cy="216444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7946" y="927054"/>
              <a:ext cx="2390954" cy="221165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0" y="4001439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Hundreds of thousands of Jews were sent to the ghettoes.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44" y="4751476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Beginning in late 1941, the ghettoes began to be liquidated.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44" y="5446202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Millions of Jews were deported from the ghettoes in Nazi-controlled countries and its Axis allies’ countries to extermination camps.</a:t>
            </a:r>
          </a:p>
        </p:txBody>
      </p:sp>
    </p:spTree>
    <p:extLst>
      <p:ext uri="{BB962C8B-B14F-4D97-AF65-F5344CB8AC3E}">
        <p14:creationId xmlns:p14="http://schemas.microsoft.com/office/powerpoint/2010/main" val="28655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9288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Jews were brought to extermination camps by railroads, traveling in overcrowded cattle cars.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142" y="1246661"/>
            <a:ext cx="3809999" cy="3035360"/>
            <a:chOff x="90714" y="1246661"/>
            <a:chExt cx="3809999" cy="30353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14" y="1246661"/>
              <a:ext cx="3791857" cy="272539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08856" y="3935772"/>
              <a:ext cx="3791857" cy="34624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>
                  <a:latin typeface="Tahoma"/>
                  <a:cs typeface="Tahoma"/>
                </a:rPr>
                <a:t>Jews arrive at Auschwitz-</a:t>
              </a:r>
              <a:r>
                <a:rPr lang="en-US" dirty="0" err="1" smtClean="0">
                  <a:latin typeface="Tahoma"/>
                  <a:cs typeface="Tahoma"/>
                </a:rPr>
                <a:t>Birkenau</a:t>
              </a:r>
              <a:r>
                <a:rPr lang="en-US" dirty="0" smtClean="0">
                  <a:latin typeface="Tahoma"/>
                  <a:cs typeface="Tahoma"/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19287" y="1101517"/>
            <a:ext cx="5424713" cy="1316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Extermination camps had killing facilities, mostly gas chambers, that could kill thousands of people at one time.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9287" y="2583440"/>
            <a:ext cx="5595256" cy="5437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Tahoma"/>
                <a:cs typeface="Tahoma"/>
              </a:rPr>
              <a:t>Auschwitz-</a:t>
            </a:r>
            <a:r>
              <a:rPr lang="en-US" sz="3200" b="1" dirty="0" err="1" smtClean="0">
                <a:latin typeface="Tahoma"/>
                <a:cs typeface="Tahoma"/>
              </a:rPr>
              <a:t>Birkenau</a:t>
            </a:r>
            <a:endParaRPr lang="en-US" sz="3200" b="1" dirty="0" smtClean="0">
              <a:latin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9287" y="2995943"/>
            <a:ext cx="5595256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largest extermination camp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9287" y="3295251"/>
            <a:ext cx="5595256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over 2 million people died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287" y="3611246"/>
            <a:ext cx="5595256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As many as 12,000 Jews a day were murdered during the summer of 1944.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9287" y="2267957"/>
            <a:ext cx="5595256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deadly gas </a:t>
            </a:r>
            <a:r>
              <a:rPr lang="en-US" sz="2200" dirty="0" err="1" smtClean="0">
                <a:latin typeface="Tahoma"/>
                <a:cs typeface="Tahoma"/>
              </a:rPr>
              <a:t>Zyklon</a:t>
            </a:r>
            <a:r>
              <a:rPr lang="en-US" sz="2200" dirty="0" smtClean="0">
                <a:latin typeface="Tahoma"/>
                <a:cs typeface="Tahoma"/>
              </a:rPr>
              <a:t>-B was used.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93679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first people sent were the sick, old, and weak, and the very young because the Nazis viewed them as the least useful.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19305" y="4993354"/>
            <a:ext cx="5384851" cy="1897801"/>
            <a:chOff x="668887" y="5029640"/>
            <a:chExt cx="5384851" cy="189780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9295"/>
            <a:stretch/>
          </p:blipFill>
          <p:spPr>
            <a:xfrm>
              <a:off x="668887" y="5029640"/>
              <a:ext cx="2799029" cy="189780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063054" y="5195245"/>
              <a:ext cx="1990684" cy="15927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latin typeface="Tahoma"/>
                  <a:cs typeface="Tahoma"/>
                </a:rPr>
                <a:t>Selection at Auschwitz-</a:t>
              </a:r>
              <a:r>
                <a:rPr lang="en-US" dirty="0" err="1" smtClean="0">
                  <a:latin typeface="Tahoma"/>
                  <a:cs typeface="Tahoma"/>
                </a:rPr>
                <a:t>Birkenau</a:t>
              </a:r>
              <a:r>
                <a:rPr lang="en-US" dirty="0" smtClean="0">
                  <a:latin typeface="Tahoma"/>
                  <a:cs typeface="Tahoma"/>
                </a:rPr>
                <a:t>.  Jews were either sent to work or to the gas chambers.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7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11117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When Germany began to lose WWII in the summer of 1944, they wanted to hide all evidence of the mass killings.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91181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Inmates of the camps were forced on death marches.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09377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Nazis wanted them away from the advancing Allied forces.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98541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Over 300,000 died on these marches.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8068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Many collapsed from exhaustion and were shot.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224280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Others died form starvation and exposure to the winter temperatures.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89812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Death marches continued until May 1, 1945.</a:t>
            </a:r>
          </a:p>
        </p:txBody>
      </p:sp>
    </p:spTree>
    <p:extLst>
      <p:ext uri="{BB962C8B-B14F-4D97-AF65-F5344CB8AC3E}">
        <p14:creationId xmlns:p14="http://schemas.microsoft.com/office/powerpoint/2010/main" val="40804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37765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Nazis tried to destroy as much of the camps as they could as the Allies advanced, but many gas chambers were left standing.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84587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Any survivors at the camps were freed by the Allied forces.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845" y="3156594"/>
            <a:ext cx="4251164" cy="280045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256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7431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Even though there was widespread anti-Semitism in Europe, there were still those who risked their lives to help the Jews.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9051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Some hid Jews in their homes, using hidden spaces or rooms.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15272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Others helped Jews escape to a non-German controlled country.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27281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Individuals who helped Jews faced execution or deportation to a camp.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86675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Some individuals physically fought back against the Nazi regime.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062083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They were part of the </a:t>
            </a:r>
            <a:r>
              <a:rPr lang="en-US" sz="2200" b="1" dirty="0" smtClean="0">
                <a:latin typeface="Tahoma"/>
                <a:cs typeface="Tahoma"/>
              </a:rPr>
              <a:t>resistance</a:t>
            </a:r>
            <a:r>
              <a:rPr lang="en-US" sz="2200" dirty="0" smtClean="0">
                <a:latin typeface="Tahoma"/>
                <a:cs typeface="Tahoma"/>
              </a:rPr>
              <a:t> and were called </a:t>
            </a:r>
            <a:r>
              <a:rPr lang="en-US" sz="2200" b="1" dirty="0" smtClean="0">
                <a:latin typeface="Tahoma"/>
                <a:cs typeface="Tahoma"/>
              </a:rPr>
              <a:t>partisans</a:t>
            </a:r>
            <a:r>
              <a:rPr lang="en-US" sz="2200" dirty="0" smtClean="0">
                <a:latin typeface="Tahoma"/>
                <a:cs typeface="Tahoma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04887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They hid in the forests and sabotaged railroads, aided those who escaped, and fired upon Nazi troops.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03968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Jews were among the partisans.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24082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Only a small percentage of Jews were saved by rescuers.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71789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Most were too scared to help the Jews.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128" y="3048000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b="1" dirty="0" smtClean="0">
                <a:latin typeface="Tahoma"/>
                <a:cs typeface="Tahoma"/>
              </a:rPr>
              <a:t>Bystanders </a:t>
            </a:r>
            <a:r>
              <a:rPr lang="en-US" sz="2200" dirty="0" smtClean="0">
                <a:latin typeface="Tahoma"/>
                <a:cs typeface="Tahoma"/>
              </a:rPr>
              <a:t>were those who were too afraid to act against the Third Reich, even if they did not agree with the actions. </a:t>
            </a:r>
            <a:endParaRPr lang="en-US" sz="2200" b="1" dirty="0" smtClean="0">
              <a:latin typeface="Tahoma"/>
              <a:cs typeface="Tahoma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67083" y="4933389"/>
            <a:ext cx="2096518" cy="1945253"/>
            <a:chOff x="-30797" y="4860817"/>
            <a:chExt cx="2096518" cy="194525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b="35770"/>
            <a:stretch/>
          </p:blipFill>
          <p:spPr>
            <a:xfrm>
              <a:off x="150298" y="4860817"/>
              <a:ext cx="1715288" cy="166624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-30797" y="6488034"/>
              <a:ext cx="2096518" cy="3180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latin typeface="Tahoma"/>
                  <a:cs typeface="Tahoma"/>
                </a:rPr>
                <a:t>Oskar Schindler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7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4859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Many who survived were unable to return home.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20751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Their homes had been taken over by non-Jews.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20059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Their families were dead.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3800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Many Jews were alone.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55459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Anti-Semitism was still lingering.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86" y="2055665"/>
            <a:ext cx="9144000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</a:rPr>
              <a:t>Displaced Persons’ Camps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86" y="2549054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housed a large number of Jewish refugees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86" y="2937313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They waited to be allowed entry into countries like the United States, South Africa, Palestine, and others.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0796" y="3731473"/>
            <a:ext cx="9244240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</a:rPr>
              <a:t>Creation of Israel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0797" y="4218786"/>
            <a:ext cx="9238021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United Nations voted to divide Palestine into a Jewish and Arab state.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9429" y="5099908"/>
            <a:ext cx="616648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Jewish state became Israel in 1948.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55823" y="5794579"/>
            <a:ext cx="6130194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Almost 700,000 Jews emigrated to Israel between 1948 and 1951.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6" y="4637274"/>
            <a:ext cx="2939143" cy="213755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692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11117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Twenty-two high-ranking German officials who were captured were put on trial in Nuremberg, Germany.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9" y="59564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1945-1946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797" y="1518805"/>
            <a:ext cx="9327197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They were charged with genocide, a term that didn’t exist before 1944.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797" y="1872644"/>
            <a:ext cx="9327197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Hitler had committed suicide on April 30, when he realized a German defeat was imminent, so he did not face trial.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0797" y="2451302"/>
            <a:ext cx="9200196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Tahoma"/>
                <a:cs typeface="Tahoma"/>
              </a:rPr>
              <a:t>O</a:t>
            </a:r>
            <a:r>
              <a:rPr lang="en-US" sz="2800" b="1" dirty="0" smtClean="0">
                <a:latin typeface="Tahoma"/>
                <a:cs typeface="Tahoma"/>
              </a:rPr>
              <a:t>utcome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9757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12 were sentenced to death.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389600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rest were sentenced to prison terms.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703421"/>
            <a:ext cx="9144000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</a:rPr>
              <a:t>Why were only 22 tried?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10115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Several Nazis fled Germany and escaped trial.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202" y="4580285"/>
            <a:ext cx="2796198" cy="220126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489" y="3121809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3 were acquitted.</a:t>
            </a:r>
          </a:p>
        </p:txBody>
      </p:sp>
    </p:spTree>
    <p:extLst>
      <p:ext uri="{BB962C8B-B14F-4D97-AF65-F5344CB8AC3E}">
        <p14:creationId xmlns:p14="http://schemas.microsoft.com/office/powerpoint/2010/main" val="20374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95648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In 1953, the German government began making payments to the Jewish people.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74306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This was to acknowledge the German people’s responsibility for the crimes committed against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72821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Since the 1970s, Holocaust Remembrance has become important in many countries throughout the world.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00743" y="2478348"/>
            <a:ext cx="461917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b="1" dirty="0" smtClean="0">
                <a:latin typeface="Tahoma"/>
                <a:cs typeface="Tahoma"/>
              </a:rPr>
              <a:t>commemorative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7943" y="2478348"/>
            <a:ext cx="461917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b="1" dirty="0" smtClean="0">
                <a:latin typeface="Tahoma"/>
                <a:cs typeface="Tahoma"/>
              </a:rPr>
              <a:t>education classes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6999" y="2806686"/>
            <a:ext cx="461917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b="1" dirty="0">
                <a:latin typeface="Tahoma"/>
                <a:cs typeface="Tahoma"/>
              </a:rPr>
              <a:t>m</a:t>
            </a:r>
            <a:r>
              <a:rPr lang="en-US" sz="2200" b="1" dirty="0" smtClean="0">
                <a:latin typeface="Tahoma"/>
                <a:cs typeface="Tahoma"/>
              </a:rPr>
              <a:t>ovies &amp; TV specials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499" y="2862879"/>
            <a:ext cx="461917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b="1" dirty="0" smtClean="0">
                <a:latin typeface="Tahoma"/>
                <a:cs typeface="Tahoma"/>
              </a:rPr>
              <a:t>books &amp; magazine articles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797" y="3290952"/>
            <a:ext cx="924424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Every major US city as at least one Holocaust museum or memorial.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0797" y="3639197"/>
            <a:ext cx="924424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There are over 250 museums and memorials worldwide.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0797" y="3956648"/>
            <a:ext cx="924424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largest is the US Holocaust Memorial Museum in Washington, DC.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35084" y="4551727"/>
            <a:ext cx="4597400" cy="2113868"/>
            <a:chOff x="4699000" y="4435704"/>
            <a:chExt cx="4597400" cy="21138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9000" y="4435704"/>
              <a:ext cx="3172785" cy="211386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7871785" y="4854554"/>
              <a:ext cx="1424615" cy="14260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 smtClean="0">
                  <a:latin typeface="Tahoma"/>
                  <a:cs typeface="Tahoma"/>
                </a:rPr>
                <a:t>Hall of Names in Holocaust Museum in Jerusalem, Israel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3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000" y="6399173"/>
            <a:ext cx="9086444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  <a:sym typeface="Wingdings"/>
              </a:rPr>
              <a:t>and others...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7431"/>
            <a:ext cx="91440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Those persecuted by Hitler and his Nazi Party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44" y="5500831"/>
            <a:ext cx="5989413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Tahoma"/>
                <a:cs typeface="Tahoma"/>
                <a:sym typeface="Wingdings"/>
              </a:rPr>
              <a:t>m</a:t>
            </a:r>
            <a:r>
              <a:rPr lang="en-US" sz="2800" b="1" dirty="0" smtClean="0">
                <a:latin typeface="Tahoma"/>
                <a:cs typeface="Tahoma"/>
                <a:sym typeface="Wingdings"/>
              </a:rPr>
              <a:t>entally &amp; physically disabled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02517" y="4954835"/>
            <a:ext cx="4649969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  <a:sym typeface="Wingdings"/>
              </a:rPr>
              <a:t>Jehovah Witnesses 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1" y="5036100"/>
            <a:ext cx="5733143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  <a:sym typeface="Wingdings"/>
              </a:rPr>
              <a:t>Hitler’s political opponents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309" y="5992231"/>
            <a:ext cx="9425671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  <a:sym typeface="Wingdings"/>
              </a:rPr>
              <a:t>even members of Hitler’s own Nazi Party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2656" y="879460"/>
            <a:ext cx="9244243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Hitler wanted a pure German race = Aryan Race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286" y="1201489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He wanted to rid Germany and then Europe of any threats to his superior race.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5700" y="1654701"/>
            <a:ext cx="3679872" cy="3024446"/>
            <a:chOff x="75699" y="1697150"/>
            <a:chExt cx="4733501" cy="3523739"/>
          </a:xfrm>
        </p:grpSpPr>
        <p:sp>
          <p:nvSpPr>
            <p:cNvPr id="9" name="TextBox 8"/>
            <p:cNvSpPr txBox="1"/>
            <p:nvPr/>
          </p:nvSpPr>
          <p:spPr>
            <a:xfrm>
              <a:off x="75699" y="1697150"/>
              <a:ext cx="4733501" cy="4873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Tahoma"/>
                  <a:cs typeface="Tahoma"/>
                  <a:sym typeface="Wingdings"/>
                </a:rPr>
                <a:t>Roma</a:t>
              </a:r>
              <a:endParaRPr lang="en-US" sz="2800" b="1" dirty="0" smtClean="0">
                <a:latin typeface="Tahoma"/>
                <a:cs typeface="Tahoma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18428"/>
              <a:ext cx="4682200" cy="300246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5225143" y="1654701"/>
            <a:ext cx="3664768" cy="3056535"/>
            <a:chOff x="4517661" y="1618415"/>
            <a:chExt cx="3664768" cy="3056535"/>
          </a:xfrm>
        </p:grpSpPr>
        <p:sp>
          <p:nvSpPr>
            <p:cNvPr id="10" name="TextBox 9"/>
            <p:cNvSpPr txBox="1"/>
            <p:nvPr/>
          </p:nvSpPr>
          <p:spPr>
            <a:xfrm>
              <a:off x="4517661" y="1618415"/>
              <a:ext cx="3664768" cy="4873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Tahoma"/>
                  <a:cs typeface="Tahoma"/>
                  <a:sym typeface="Wingdings"/>
                </a:rPr>
                <a:t>Slavs</a:t>
              </a:r>
              <a:endParaRPr lang="en-US" sz="2800" b="1" dirty="0" smtClean="0">
                <a:latin typeface="Tahoma"/>
                <a:cs typeface="Tahoma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7661" y="2072965"/>
              <a:ext cx="3664768" cy="260198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357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699" y="568374"/>
            <a:ext cx="9086444" cy="10428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dirty="0" smtClean="0">
                <a:latin typeface="Tahoma"/>
                <a:cs typeface="Tahoma"/>
                <a:sym typeface="Wingdings"/>
              </a:rPr>
              <a:t>The Jews were the primary targets</a:t>
            </a:r>
            <a:r>
              <a:rPr lang="en-US" sz="3400" b="1" dirty="0">
                <a:latin typeface="Tahoma"/>
                <a:cs typeface="Tahoma"/>
                <a:sym typeface="Wingdings"/>
              </a:rPr>
              <a:t> </a:t>
            </a:r>
            <a:r>
              <a:rPr lang="en-US" sz="3400" b="1" dirty="0" smtClean="0">
                <a:latin typeface="Tahoma"/>
                <a:cs typeface="Tahoma"/>
                <a:sym typeface="Wingdings"/>
              </a:rPr>
              <a:t>of Nazi racism = 6 million killed</a:t>
            </a:r>
            <a:endParaRPr lang="en-US" sz="3400" b="1" dirty="0" smtClean="0">
              <a:latin typeface="Tahoma"/>
              <a:cs typeface="Taho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798" y="1538652"/>
            <a:ext cx="926238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In 1933, over 9 million Jews were living in Europe.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B9B37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0797" y="2024388"/>
            <a:ext cx="926238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 smtClean="0">
                <a:ln>
                  <a:solidFill>
                    <a:srgbClr val="000000"/>
                  </a:solidFill>
                </a:ln>
                <a:solidFill>
                  <a:srgbClr val="B9B376"/>
                </a:solidFill>
                <a:latin typeface="Tahoma"/>
                <a:cs typeface="Tahoma"/>
              </a:rPr>
              <a:t>In 1945, there were only 3 million.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B9B37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219" y="2689412"/>
            <a:ext cx="5337720" cy="392544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423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7431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i="1" dirty="0" smtClean="0">
                <a:latin typeface="Tahoma"/>
                <a:cs typeface="Tahoma"/>
              </a:rPr>
              <a:t>Mein </a:t>
            </a:r>
            <a:r>
              <a:rPr lang="en-US" sz="2200" i="1" dirty="0" err="1" smtClean="0">
                <a:latin typeface="Tahoma"/>
                <a:cs typeface="Tahoma"/>
              </a:rPr>
              <a:t>Kampf</a:t>
            </a:r>
            <a:r>
              <a:rPr lang="en-US" sz="2200" i="1" dirty="0" smtClean="0">
                <a:latin typeface="Tahoma"/>
                <a:cs typeface="Tahoma"/>
              </a:rPr>
              <a:t> </a:t>
            </a:r>
            <a:r>
              <a:rPr lang="en-US" sz="2200" dirty="0" smtClean="0">
                <a:latin typeface="Tahoma"/>
                <a:cs typeface="Tahoma"/>
              </a:rPr>
              <a:t>= autobiography by Hitler written in 1923 while he was in prison for leading a failed coup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55946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In this book he predicted a war in Europe that would end with the extermination of the Jewish race in Europe.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79860"/>
            <a:ext cx="9231588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Hitler viewed the Jews as a race and not a religious affiliation.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0797" y="2150927"/>
            <a:ext cx="4548368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  <a:sym typeface="Wingdings"/>
              </a:rPr>
              <a:t>Anti-Semitism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23888"/>
            <a:ext cx="4517571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hostility or prejudice towards Jews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3106228"/>
            <a:ext cx="4517572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present before Hitler took power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450741"/>
            <a:ext cx="4517571" cy="10120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Hitler and his Nazi Party used propaganda to help it quickly spread.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5076" y="2150927"/>
            <a:ext cx="4548368" cy="487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  <a:sym typeface="Wingdings"/>
              </a:rPr>
              <a:t>Why Didn’t Jews Leave?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9" y="2523888"/>
            <a:ext cx="451757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Germany was their home.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6429" y="2830523"/>
            <a:ext cx="4517571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They were patriotic citizens.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6429" y="3149606"/>
            <a:ext cx="4517571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Their rights were taken away in stages from 1933-1939.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6429" y="3762904"/>
            <a:ext cx="4517571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Many Jews believed there would be a change in German politics.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30798" y="4452371"/>
            <a:ext cx="9262385" cy="1262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Tahoma"/>
                <a:cs typeface="Tahoma"/>
                <a:sym typeface="Wingdings"/>
              </a:rPr>
              <a:t>German government gradually passed discriminatory laws targeting Jews from 1933-1939.</a:t>
            </a:r>
            <a:endParaRPr lang="en-US" sz="2800" b="1" dirty="0" smtClean="0">
              <a:latin typeface="Tahoma"/>
              <a:cs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0798" y="5675243"/>
            <a:ext cx="9244242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Few could have predicted mobile killing units and extermination camps.</a:t>
            </a:r>
          </a:p>
        </p:txBody>
      </p:sp>
    </p:spTree>
    <p:extLst>
      <p:ext uri="{BB962C8B-B14F-4D97-AF65-F5344CB8AC3E}">
        <p14:creationId xmlns:p14="http://schemas.microsoft.com/office/powerpoint/2010/main" val="6049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005285" y="2306403"/>
            <a:ext cx="3283857" cy="4552511"/>
            <a:chOff x="6041571" y="2397118"/>
            <a:chExt cx="3283857" cy="455251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t="9264" b="16667"/>
            <a:stretch/>
          </p:blipFill>
          <p:spPr>
            <a:xfrm>
              <a:off x="6296265" y="2397118"/>
              <a:ext cx="2835081" cy="33904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041571" y="5745197"/>
              <a:ext cx="3283857" cy="12044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latin typeface="Tahoma"/>
                  <a:cs typeface="Tahoma"/>
                </a:rPr>
                <a:t>Jews forced to march with signs that say, “Don’t buy from Jews” and “A good German doesn’t buy from Jews.” The men in uniform are Nazis.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29001" y="557431"/>
            <a:ext cx="2757717" cy="1621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Jews lost their positions in government and Jewish businesses were closed.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6430" y="430429"/>
            <a:ext cx="3392714" cy="19261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Books written by Jews (and others Hitler deemed as “dangerous”) were burned in a public ceremony.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90715" y="2123304"/>
            <a:ext cx="6477000" cy="557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300" b="1" dirty="0" smtClean="0">
                <a:latin typeface="Tahoma"/>
                <a:cs typeface="Tahoma"/>
              </a:rPr>
              <a:t>Sept. 1935: </a:t>
            </a:r>
            <a:r>
              <a:rPr lang="en-US" sz="3300" b="1" dirty="0">
                <a:latin typeface="Tahoma"/>
                <a:cs typeface="Tahoma"/>
              </a:rPr>
              <a:t>Nuremberg Laws </a:t>
            </a:r>
            <a:endParaRPr lang="en-US" sz="3300" b="1" dirty="0" smtClean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78548"/>
            <a:ext cx="6296265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encouraged more discrimination against Jews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77856"/>
            <a:ext cx="6477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stated that only Aryans could be full German citizens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47542"/>
            <a:ext cx="6477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German businesses refused service to Jews, including hospitals.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2654" y="4046057"/>
            <a:ext cx="6489654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Jewish children were no longer allowed to attend school.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928966"/>
            <a:ext cx="4862286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latin typeface="Tahoma"/>
                <a:cs typeface="Tahoma"/>
              </a:rPr>
              <a:t>V</a:t>
            </a:r>
            <a:r>
              <a:rPr lang="en-US" sz="2200" b="1" dirty="0" smtClean="0">
                <a:latin typeface="Tahoma"/>
                <a:cs typeface="Tahoma"/>
              </a:rPr>
              <a:t>iewed Jews as a race and not a religious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531806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3 or 4 Jewish Grandparents = Jew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2654" y="5842483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Even if the person was Catholic!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178365"/>
            <a:ext cx="4862286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 or 2 Jewish Grandparents = Half-Breed or </a:t>
            </a:r>
            <a:r>
              <a:rPr lang="en-US" sz="2200" dirty="0" err="1" smtClean="0">
                <a:latin typeface="Tahoma"/>
                <a:cs typeface="Tahoma"/>
              </a:rPr>
              <a:t>Mischlinge</a:t>
            </a:r>
            <a:r>
              <a:rPr lang="en-US" sz="2200" dirty="0" smtClean="0">
                <a:latin typeface="Tahoma"/>
                <a:cs typeface="Tahom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2654" y="4613415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became illegal for an Aryan to marry a Jew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4950" y="635738"/>
            <a:ext cx="1895928" cy="1426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latin typeface="Tahoma"/>
                <a:cs typeface="Tahoma"/>
              </a:rPr>
              <a:t>A Jewish shop is boycotted. The sign says, “Germans, defend yourselves! Don’t buy from Jews!”</a:t>
            </a:r>
          </a:p>
        </p:txBody>
      </p:sp>
      <p:sp>
        <p:nvSpPr>
          <p:cNvPr id="26" name="TextBox 25"/>
          <p:cNvSpPr txBox="1"/>
          <p:nvPr/>
        </p:nvSpPr>
        <p:spPr>
          <a:xfrm rot="20235945">
            <a:off x="2295" y="853605"/>
            <a:ext cx="93948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/>
                <a:cs typeface="Tahoma"/>
              </a:rPr>
              <a:t>Jews became targets of persecution.</a:t>
            </a:r>
            <a:endParaRPr lang="en-US" sz="10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11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7431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Most of the discrimination against the Jews had been nonviolent.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93323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This changed on November 9, 1938.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0798" y="1267236"/>
            <a:ext cx="9244241" cy="5719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dirty="0" err="1" smtClean="0">
                <a:latin typeface="Tahoma"/>
                <a:cs typeface="Tahoma"/>
                <a:sym typeface="Wingdings"/>
              </a:rPr>
              <a:t>Kristallnacht</a:t>
            </a:r>
            <a:endParaRPr lang="en-US" sz="3400" b="1" dirty="0" smtClean="0"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2729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Nov. 9-10, 1938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26606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“Night of the Broken Glass”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43" y="2344057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Widespread violence against the Jews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52290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Jewish synagogues, businesses, homes, hospitals, and schools were vandalized, if not completely destroyed.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3" y="5593111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Nazis ordered German policeman and firefighters to do nothing as Jews were beaten and buildings burned.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4428" y="3302001"/>
            <a:ext cx="4336143" cy="2300722"/>
            <a:chOff x="54428" y="3302001"/>
            <a:chExt cx="4336143" cy="230072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28" y="3302001"/>
              <a:ext cx="2648857" cy="23007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648856" y="3650217"/>
              <a:ext cx="1741715" cy="16476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latin typeface="Tahoma"/>
                  <a:cs typeface="Tahoma"/>
                </a:rPr>
                <a:t>A Jewish synagogue burns. The water is being sprayed on Aryan-owned homes so they don’t burn, too.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98572" y="3359664"/>
            <a:ext cx="4209142" cy="2233448"/>
            <a:chOff x="4916715" y="3359664"/>
            <a:chExt cx="4209142" cy="22334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5175" y="3359664"/>
              <a:ext cx="2770682" cy="22334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916715" y="3650217"/>
              <a:ext cx="1601747" cy="14260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latin typeface="Tahoma"/>
                  <a:cs typeface="Tahoma"/>
                </a:rPr>
                <a:t>Jewish shops that weren’t burned completely have broken windows.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6191626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firemen were allowed to extinguish a blaze that threatened a Aryan-owned property, though.</a:t>
            </a:r>
          </a:p>
        </p:txBody>
      </p:sp>
    </p:spTree>
    <p:extLst>
      <p:ext uri="{BB962C8B-B14F-4D97-AF65-F5344CB8AC3E}">
        <p14:creationId xmlns:p14="http://schemas.microsoft.com/office/powerpoint/2010/main" val="3110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03820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100 Jews were killed, and 30,000 were arrested and sent to concentration camps.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50199" y="695380"/>
            <a:ext cx="4478600" cy="3103738"/>
            <a:chOff x="4734844" y="681939"/>
            <a:chExt cx="4478600" cy="31037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4844" y="681939"/>
              <a:ext cx="4409156" cy="28030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734844" y="3467641"/>
              <a:ext cx="4478600" cy="31803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latin typeface="Tahoma"/>
                  <a:cs typeface="Tahoma"/>
                </a:rPr>
                <a:t>Roll call of Jews after </a:t>
              </a:r>
              <a:r>
                <a:rPr lang="en-US" sz="1600" dirty="0" err="1" smtClean="0">
                  <a:latin typeface="Tahoma"/>
                  <a:cs typeface="Tahoma"/>
                </a:rPr>
                <a:t>Kristallnacht</a:t>
              </a:r>
              <a:r>
                <a:rPr lang="en-US" sz="1600" dirty="0" smtClean="0">
                  <a:latin typeface="Tahoma"/>
                  <a:cs typeface="Tahoma"/>
                </a:rPr>
                <a:t>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5954930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Hitler and the Nazis blamed the Jews for the damage and fined the Jewish community $400 million.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545765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This was the first time Jews had been sent to concentration camps. Up to now, Hitler sent his political opponents to concentration camps.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305853"/>
            <a:ext cx="9144000" cy="7073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 first concentration camp opened in March, 1933, in Dachau, Germany.</a:t>
            </a:r>
          </a:p>
        </p:txBody>
      </p:sp>
      <p:sp>
        <p:nvSpPr>
          <p:cNvPr id="17" name="TextBox 16"/>
          <p:cNvSpPr txBox="1"/>
          <p:nvPr/>
        </p:nvSpPr>
        <p:spPr>
          <a:xfrm rot="20235945">
            <a:off x="-435881" y="422365"/>
            <a:ext cx="985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/>
                <a:cs typeface="Tahoma"/>
              </a:rPr>
              <a:t>Jews now faced increasing violence.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74404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>
                <a:latin typeface="Tahoma"/>
                <a:cs typeface="Tahoma"/>
              </a:rPr>
              <a:t>i</a:t>
            </a:r>
            <a:r>
              <a:rPr lang="en-US" sz="2200" dirty="0" smtClean="0">
                <a:latin typeface="Tahoma"/>
                <a:cs typeface="Tahoma"/>
              </a:rPr>
              <a:t>nitially created to house Hitler’s political opponents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104947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Inmates were forced to work hard labor with little food.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143" y="1566190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They also faced daily beatings and diseases were common.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8796" y="1997440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Those too weak to work were killed.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43" y="2457812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Concentration camps were established all over Europe.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573" y="3636547"/>
            <a:ext cx="4155140" cy="29813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8143" y="2974838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Men, women, and children were sent to the camps.</a:t>
            </a:r>
          </a:p>
        </p:txBody>
      </p:sp>
    </p:spTree>
    <p:extLst>
      <p:ext uri="{BB962C8B-B14F-4D97-AF65-F5344CB8AC3E}">
        <p14:creationId xmlns:p14="http://schemas.microsoft.com/office/powerpoint/2010/main" val="6384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9503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Sept. 1939: The German army invaded and occupied western Poland.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32177"/>
            <a:ext cx="9144000" cy="5437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Tahoma"/>
                <a:cs typeface="Tahoma"/>
              </a:rPr>
              <a:t>Ghettoes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61857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Polish Jews are forced from their homes into ghettoes.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4625" y="1876841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surrounded by either high walls and/or barbed wire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258344"/>
            <a:ext cx="9144000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Jews were not allowed to leave, as they were heavily guarded.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55" y="2801175"/>
            <a:ext cx="4148653" cy="27108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-386187" y="5724960"/>
            <a:ext cx="2893867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overcrowded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3618" y="6284337"/>
            <a:ext cx="3188923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many were starving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32445" y="6305892"/>
            <a:ext cx="3734015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disease spread quickly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8214" y="5745408"/>
            <a:ext cx="2893867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no medical care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5607" y="5726598"/>
            <a:ext cx="2893867" cy="402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many died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71946" y="5691764"/>
            <a:ext cx="2147429" cy="1316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lnSpc>
                <a:spcPct val="90000"/>
              </a:lnSpc>
              <a:buFont typeface="Courier New"/>
              <a:buChar char="o"/>
            </a:pPr>
            <a:r>
              <a:rPr lang="en-US" sz="2200" dirty="0" smtClean="0">
                <a:latin typeface="Tahoma"/>
                <a:cs typeface="Tahoma"/>
              </a:rPr>
              <a:t>some were sent to concentration camps</a:t>
            </a:r>
          </a:p>
        </p:txBody>
      </p:sp>
    </p:spTree>
    <p:extLst>
      <p:ext uri="{BB962C8B-B14F-4D97-AF65-F5344CB8AC3E}">
        <p14:creationId xmlns:p14="http://schemas.microsoft.com/office/powerpoint/2010/main" val="361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20" grpId="0"/>
      <p:bldP spid="21" grpId="0"/>
      <p:bldP spid="22" grpId="0"/>
      <p:bldP spid="23" grpId="0"/>
      <p:bldP spid="24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17063</TotalTime>
  <Words>2745</Words>
  <Application>Microsoft Macintosh PowerPoint</Application>
  <PresentationFormat>On-screen Show (4:3)</PresentationFormat>
  <Paragraphs>277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Courier New</vt:lpstr>
      <vt:lpstr>Tahoma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Heather LeBlanc</dc:creator>
  <cp:keywords/>
  <dc:description/>
  <cp:lastModifiedBy>Microsoft Office User</cp:lastModifiedBy>
  <cp:revision>1289</cp:revision>
  <dcterms:created xsi:type="dcterms:W3CDTF">2016-01-15T02:08:26Z</dcterms:created>
  <dcterms:modified xsi:type="dcterms:W3CDTF">2017-12-13T16:35:27Z</dcterms:modified>
  <cp:category/>
</cp:coreProperties>
</file>