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275" r:id="rId3"/>
    <p:sldId id="290" r:id="rId4"/>
    <p:sldId id="276" r:id="rId5"/>
    <p:sldId id="277" r:id="rId6"/>
    <p:sldId id="291" r:id="rId7"/>
    <p:sldId id="278" r:id="rId8"/>
    <p:sldId id="294" r:id="rId9"/>
    <p:sldId id="293" r:id="rId10"/>
    <p:sldId id="295" r:id="rId11"/>
    <p:sldId id="292" r:id="rId12"/>
    <p:sldId id="280" r:id="rId13"/>
    <p:sldId id="296" r:id="rId14"/>
    <p:sldId id="297" r:id="rId15"/>
    <p:sldId id="298" r:id="rId16"/>
    <p:sldId id="299" r:id="rId17"/>
    <p:sldId id="300" r:id="rId18"/>
    <p:sldId id="30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376"/>
    <a:srgbClr val="BAB376"/>
    <a:srgbClr val="D3D3D9"/>
    <a:srgbClr val="424347"/>
    <a:srgbClr val="84645B"/>
    <a:srgbClr val="BF8928"/>
    <a:srgbClr val="89C804"/>
    <a:srgbClr val="BF8752"/>
    <a:srgbClr val="818FBF"/>
    <a:srgbClr val="FFF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65" autoAdjust="0"/>
    <p:restoredTop sz="83411" autoAdjust="0"/>
  </p:normalViewPr>
  <p:slideViewPr>
    <p:cSldViewPr snapToGrid="0" snapToObjects="1">
      <p:cViewPr>
        <p:scale>
          <a:sx n="70" d="100"/>
          <a:sy n="70" d="100"/>
        </p:scale>
        <p:origin x="1032" y="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69807-7A69-D941-9B1A-90CC48491123}"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FE5C20-154D-5B44-936C-9880BB2A41F6}" type="slidenum">
              <a:rPr lang="en-US" smtClean="0"/>
              <a:t>‹#›</a:t>
            </a:fld>
            <a:endParaRPr lang="en-US"/>
          </a:p>
        </p:txBody>
      </p:sp>
    </p:spTree>
    <p:extLst>
      <p:ext uri="{BB962C8B-B14F-4D97-AF65-F5344CB8AC3E}">
        <p14:creationId xmlns:p14="http://schemas.microsoft.com/office/powerpoint/2010/main" val="421304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photo. The photo is a link to http://</a:t>
            </a:r>
            <a:r>
              <a:rPr lang="en-US" dirty="0" err="1" smtClean="0"/>
              <a:t>www.fortmissoula.org</a:t>
            </a:r>
            <a:r>
              <a:rPr lang="en-US" dirty="0" smtClean="0"/>
              <a:t>/exhibits/</a:t>
            </a:r>
            <a:r>
              <a:rPr lang="en-US" dirty="0" err="1" smtClean="0"/>
              <a:t>ww</a:t>
            </a:r>
            <a:r>
              <a:rPr lang="en-US" dirty="0" smtClean="0"/>
              <a:t>/</a:t>
            </a:r>
            <a:r>
              <a:rPr lang="en-US" dirty="0" err="1" smtClean="0"/>
              <a:t>WWIImap.shtml</a:t>
            </a:r>
            <a:endParaRPr lang="en-US" dirty="0" smtClean="0"/>
          </a:p>
          <a:p>
            <a:r>
              <a:rPr lang="en-US" dirty="0" smtClean="0"/>
              <a:t>Click on the image that matches the photo</a:t>
            </a:r>
            <a:r>
              <a:rPr lang="en-US" baseline="0" dirty="0" smtClean="0"/>
              <a:t> above. It downloads a </a:t>
            </a:r>
            <a:r>
              <a:rPr lang="en-US" sz="1200" baseline="0" dirty="0" err="1" smtClean="0">
                <a:latin typeface="Tahoma"/>
                <a:cs typeface="Tahoma"/>
              </a:rPr>
              <a:t>ppt</a:t>
            </a:r>
            <a:r>
              <a:rPr lang="en-US" sz="1200" baseline="0" dirty="0" smtClean="0">
                <a:latin typeface="Tahoma"/>
                <a:cs typeface="Tahoma"/>
              </a:rPr>
              <a:t> </a:t>
            </a:r>
            <a:r>
              <a:rPr lang="en-US" sz="1200" dirty="0" smtClean="0">
                <a:latin typeface="Tahoma"/>
                <a:cs typeface="Tahoma"/>
              </a:rPr>
              <a:t>that shows the progression of WWII from start to end in Europe.</a:t>
            </a:r>
          </a:p>
          <a:p>
            <a:r>
              <a:rPr lang="en-US" sz="1200" dirty="0" smtClean="0">
                <a:latin typeface="Tahoma"/>
                <a:cs typeface="Tahoma"/>
              </a:rPr>
              <a:t>**Click on the map. The map is a link</a:t>
            </a:r>
            <a:r>
              <a:rPr lang="en-US" sz="1200" baseline="0" dirty="0" smtClean="0">
                <a:latin typeface="Tahoma"/>
                <a:cs typeface="Tahoma"/>
              </a:rPr>
              <a:t> to http://</a:t>
            </a:r>
            <a:r>
              <a:rPr lang="en-US" sz="1200" baseline="0" dirty="0" err="1" smtClean="0">
                <a:latin typeface="Tahoma"/>
                <a:cs typeface="Tahoma"/>
              </a:rPr>
              <a:t>www.worldology.com</a:t>
            </a:r>
            <a:r>
              <a:rPr lang="en-US" sz="1200" baseline="0" dirty="0" smtClean="0">
                <a:latin typeface="Tahoma"/>
                <a:cs typeface="Tahoma"/>
              </a:rPr>
              <a:t>/Europe/world_war_2_imap.htm</a:t>
            </a:r>
          </a:p>
          <a:p>
            <a:r>
              <a:rPr lang="en-US" sz="1200" baseline="0" dirty="0" smtClean="0">
                <a:latin typeface="Tahoma"/>
                <a:cs typeface="Tahoma"/>
              </a:rPr>
              <a:t>The map is an interactive map of the progression of WWII, including some key battles. </a:t>
            </a:r>
          </a:p>
          <a:p>
            <a:r>
              <a:rPr lang="en-US" sz="1200" baseline="0" dirty="0" smtClean="0">
                <a:latin typeface="Tahoma"/>
                <a:cs typeface="Tahoma"/>
              </a:rPr>
              <a:t>**Click on the video. The video is a link to Kahn Academy at https://</a:t>
            </a:r>
            <a:r>
              <a:rPr lang="en-US" sz="1200" baseline="0" dirty="0" err="1" smtClean="0">
                <a:latin typeface="Tahoma"/>
                <a:cs typeface="Tahoma"/>
              </a:rPr>
              <a:t>www.khanacademy.org</a:t>
            </a:r>
            <a:r>
              <a:rPr lang="en-US" sz="1200" baseline="0" dirty="0" smtClean="0">
                <a:latin typeface="Tahoma"/>
                <a:cs typeface="Tahoma"/>
              </a:rPr>
              <a:t>/humanities/history/euro-</a:t>
            </a:r>
            <a:r>
              <a:rPr lang="en-US" sz="1200" baseline="0" dirty="0" err="1" smtClean="0">
                <a:latin typeface="Tahoma"/>
                <a:cs typeface="Tahoma"/>
              </a:rPr>
              <a:t>hist</a:t>
            </a:r>
            <a:r>
              <a:rPr lang="en-US" sz="1200" baseline="0" dirty="0" smtClean="0">
                <a:latin typeface="Tahoma"/>
                <a:cs typeface="Tahoma"/>
              </a:rPr>
              <a:t>/</a:t>
            </a:r>
            <a:r>
              <a:rPr lang="en-US" sz="1200" baseline="0" dirty="0" err="1" smtClean="0">
                <a:latin typeface="Tahoma"/>
                <a:cs typeface="Tahoma"/>
              </a:rPr>
              <a:t>wo</a:t>
            </a:r>
            <a:r>
              <a:rPr lang="en-US" sz="1200" baseline="0" dirty="0" smtClean="0">
                <a:latin typeface="Tahoma"/>
                <a:cs typeface="Tahoma"/>
              </a:rPr>
              <a:t>/v/1940-axis-gains-momentum-in-world-war-ii</a:t>
            </a:r>
          </a:p>
          <a:p>
            <a:r>
              <a:rPr lang="en-US" sz="1200" baseline="0" dirty="0" smtClean="0">
                <a:latin typeface="Tahoma"/>
                <a:cs typeface="Tahoma"/>
              </a:rPr>
              <a:t>The video is about the progression of WWII in Europe.</a:t>
            </a:r>
            <a:endParaRPr lang="en-US" sz="120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a:t>
            </a:fld>
            <a:endParaRPr lang="en-US"/>
          </a:p>
        </p:txBody>
      </p:sp>
    </p:spTree>
    <p:extLst>
      <p:ext uri="{BB962C8B-B14F-4D97-AF65-F5344CB8AC3E}">
        <p14:creationId xmlns:p14="http://schemas.microsoft.com/office/powerpoint/2010/main" val="15475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1FE5C20-154D-5B44-936C-9880BB2A41F6}" type="slidenum">
              <a:rPr lang="en-US" smtClean="0"/>
              <a:t>10</a:t>
            </a:fld>
            <a:endParaRPr lang="en-US"/>
          </a:p>
        </p:txBody>
      </p:sp>
    </p:spTree>
    <p:extLst>
      <p:ext uri="{BB962C8B-B14F-4D97-AF65-F5344CB8AC3E}">
        <p14:creationId xmlns:p14="http://schemas.microsoft.com/office/powerpoint/2010/main" val="342747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on the animated map. The map is a link to http://</a:t>
            </a:r>
            <a:r>
              <a:rPr lang="en-US" baseline="0" dirty="0" err="1" smtClean="0"/>
              <a:t>www.bbc.co.uk</a:t>
            </a:r>
            <a:r>
              <a:rPr lang="en-US" baseline="0" dirty="0" smtClean="0"/>
              <a:t>/history/interactive/animations/</a:t>
            </a:r>
            <a:r>
              <a:rPr lang="en-US" baseline="0" dirty="0" err="1" smtClean="0"/>
              <a:t>wwtwo_map_overlord</a:t>
            </a:r>
            <a:r>
              <a:rPr lang="en-US" baseline="0" dirty="0" smtClean="0"/>
              <a:t>/</a:t>
            </a:r>
            <a:r>
              <a:rPr lang="en-US" baseline="0" dirty="0" err="1" smtClean="0"/>
              <a:t>index_embed.shtml</a:t>
            </a:r>
            <a:endParaRPr lang="en-US" baseline="0" dirty="0" smtClean="0"/>
          </a:p>
          <a:p>
            <a:r>
              <a:rPr lang="en-US" baseline="0" dirty="0" smtClean="0"/>
              <a:t>This shows how the Allied troops pushed back Germany and liberated France.</a:t>
            </a:r>
          </a:p>
          <a:p>
            <a:r>
              <a:rPr lang="en-US" dirty="0" smtClean="0"/>
              <a:t>**Click on the video. The video is a link to http://</a:t>
            </a:r>
            <a:r>
              <a:rPr lang="en-US" dirty="0" err="1" smtClean="0"/>
              <a:t>www.bbc.co.uk</a:t>
            </a:r>
            <a:r>
              <a:rPr lang="en-US" dirty="0" smtClean="0"/>
              <a:t>/history/interactive/animations/</a:t>
            </a:r>
            <a:r>
              <a:rPr lang="en-US" dirty="0" err="1" smtClean="0"/>
              <a:t>wwtwo_movies_dday</a:t>
            </a:r>
            <a:r>
              <a:rPr lang="en-US" dirty="0" smtClean="0"/>
              <a:t>/</a:t>
            </a:r>
            <a:r>
              <a:rPr lang="en-US" dirty="0" err="1" smtClean="0"/>
              <a:t>index_embed.shtml</a:t>
            </a:r>
            <a:endParaRPr lang="en-US" dirty="0" smtClean="0"/>
          </a:p>
          <a:p>
            <a:r>
              <a:rPr lang="en-US" dirty="0" smtClean="0"/>
              <a:t>This video is about the invasion at Normandy</a:t>
            </a:r>
            <a:r>
              <a:rPr lang="en-US" baseline="0" dirty="0" smtClean="0"/>
              <a:t> and how the Allies pushed the Germans back and liberated France.</a:t>
            </a:r>
          </a:p>
          <a:p>
            <a:r>
              <a:rPr lang="en-US" baseline="0" dirty="0" smtClean="0"/>
              <a:t>**Click on the video. The video is a link to Kahn Academy at https://</a:t>
            </a:r>
            <a:r>
              <a:rPr lang="en-US" baseline="0" dirty="0" err="1" smtClean="0"/>
              <a:t>www.khanacademy.org</a:t>
            </a:r>
            <a:r>
              <a:rPr lang="en-US" baseline="0" dirty="0" smtClean="0"/>
              <a:t>/humanities/history/euro-</a:t>
            </a:r>
            <a:r>
              <a:rPr lang="en-US" baseline="0" dirty="0" err="1" smtClean="0"/>
              <a:t>hist</a:t>
            </a:r>
            <a:r>
              <a:rPr lang="en-US" baseline="0" dirty="0" smtClean="0"/>
              <a:t>/</a:t>
            </a:r>
            <a:r>
              <a:rPr lang="en-US" baseline="0" dirty="0" err="1" smtClean="0"/>
              <a:t>wo</a:t>
            </a:r>
            <a:r>
              <a:rPr lang="en-US" baseline="0" dirty="0" smtClean="0"/>
              <a:t>/v/1944-allies-advance-further-in-europe</a:t>
            </a:r>
          </a:p>
          <a:p>
            <a:r>
              <a:rPr lang="en-US" baseline="0" dirty="0" smtClean="0"/>
              <a:t>The video is about the invasion at Normandy and the liberation of France from the 1:30 mark to the 2:04 mark.</a:t>
            </a:r>
            <a:endParaRPr lang="en-US" dirty="0" smtClean="0"/>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11</a:t>
            </a:fld>
            <a:endParaRPr lang="en-US"/>
          </a:p>
        </p:txBody>
      </p:sp>
    </p:spTree>
    <p:extLst>
      <p:ext uri="{BB962C8B-B14F-4D97-AF65-F5344CB8AC3E}">
        <p14:creationId xmlns:p14="http://schemas.microsoft.com/office/powerpoint/2010/main" val="342747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12</a:t>
            </a:fld>
            <a:endParaRPr lang="en-US"/>
          </a:p>
        </p:txBody>
      </p:sp>
    </p:spTree>
    <p:extLst>
      <p:ext uri="{BB962C8B-B14F-4D97-AF65-F5344CB8AC3E}">
        <p14:creationId xmlns:p14="http://schemas.microsoft.com/office/powerpoint/2010/main" val="238526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13</a:t>
            </a:fld>
            <a:endParaRPr lang="en-US"/>
          </a:p>
        </p:txBody>
      </p:sp>
    </p:spTree>
    <p:extLst>
      <p:ext uri="{BB962C8B-B14F-4D97-AF65-F5344CB8AC3E}">
        <p14:creationId xmlns:p14="http://schemas.microsoft.com/office/powerpoint/2010/main" val="238526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**Click on the photo. The photo is a link to the History Channel at http://</a:t>
            </a:r>
            <a:r>
              <a:rPr lang="en-US" baseline="0" dirty="0" err="1" smtClean="0"/>
              <a:t>www.history.com</a:t>
            </a:r>
            <a:r>
              <a:rPr lang="en-US" baseline="0" dirty="0" smtClean="0"/>
              <a:t>/topics/world-war-ii/world-war-ii-history/videos/battle-bulge</a:t>
            </a:r>
          </a:p>
          <a:p>
            <a:r>
              <a:rPr lang="en-US" baseline="0" dirty="0" smtClean="0"/>
              <a:t>It is about the Battle of the Bulge.</a:t>
            </a:r>
          </a:p>
          <a:p>
            <a:r>
              <a:rPr lang="en-US" dirty="0" smtClean="0"/>
              <a:t>**Click on the video. The video is a link to Kahn Academy at https://</a:t>
            </a:r>
            <a:r>
              <a:rPr lang="en-US" dirty="0" err="1" smtClean="0"/>
              <a:t>www.khanacademy.org</a:t>
            </a:r>
            <a:r>
              <a:rPr lang="en-US" dirty="0" smtClean="0"/>
              <a:t>/humanities/history/euro-</a:t>
            </a:r>
            <a:r>
              <a:rPr lang="en-US" dirty="0" err="1" smtClean="0"/>
              <a:t>hist</a:t>
            </a:r>
            <a:r>
              <a:rPr lang="en-US" dirty="0" smtClean="0"/>
              <a:t>/</a:t>
            </a:r>
            <a:r>
              <a:rPr lang="en-US" dirty="0" err="1" smtClean="0"/>
              <a:t>wo</a:t>
            </a:r>
            <a:r>
              <a:rPr lang="en-US" dirty="0" smtClean="0"/>
              <a:t>/v/1944-allies-advance-further-in-europe</a:t>
            </a:r>
          </a:p>
          <a:p>
            <a:r>
              <a:rPr lang="en-US" dirty="0" smtClean="0"/>
              <a:t>The video is about</a:t>
            </a:r>
            <a:r>
              <a:rPr lang="en-US" baseline="0" dirty="0" smtClean="0"/>
              <a:t> the Battle of the Bulge beginning at the 5:10 mark</a:t>
            </a:r>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14</a:t>
            </a:fld>
            <a:endParaRPr lang="en-US"/>
          </a:p>
        </p:txBody>
      </p:sp>
    </p:spTree>
    <p:extLst>
      <p:ext uri="{BB962C8B-B14F-4D97-AF65-F5344CB8AC3E}">
        <p14:creationId xmlns:p14="http://schemas.microsoft.com/office/powerpoint/2010/main" val="2385269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15</a:t>
            </a:fld>
            <a:endParaRPr lang="en-US"/>
          </a:p>
        </p:txBody>
      </p:sp>
    </p:spTree>
    <p:extLst>
      <p:ext uri="{BB962C8B-B14F-4D97-AF65-F5344CB8AC3E}">
        <p14:creationId xmlns:p14="http://schemas.microsoft.com/office/powerpoint/2010/main" val="238526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video. The video is</a:t>
            </a:r>
            <a:r>
              <a:rPr lang="en-US" baseline="0" dirty="0" smtClean="0"/>
              <a:t> a link to Kahn Academy at https://</a:t>
            </a:r>
            <a:r>
              <a:rPr lang="en-US" baseline="0" dirty="0" err="1" smtClean="0"/>
              <a:t>www.khanacademy.org</a:t>
            </a:r>
            <a:r>
              <a:rPr lang="en-US" baseline="0" dirty="0" smtClean="0"/>
              <a:t>/humanities/history/euro-</a:t>
            </a:r>
            <a:r>
              <a:rPr lang="en-US" baseline="0" dirty="0" err="1" smtClean="0"/>
              <a:t>hist</a:t>
            </a:r>
            <a:r>
              <a:rPr lang="en-US" baseline="0" dirty="0" smtClean="0"/>
              <a:t>/</a:t>
            </a:r>
            <a:r>
              <a:rPr lang="en-US" baseline="0" dirty="0" err="1" smtClean="0"/>
              <a:t>wo</a:t>
            </a:r>
            <a:r>
              <a:rPr lang="en-US" baseline="0" dirty="0" smtClean="0"/>
              <a:t>/v/1945-end-of-world-war-ii</a:t>
            </a:r>
          </a:p>
          <a:p>
            <a:r>
              <a:rPr lang="en-US" baseline="0" dirty="0" smtClean="0"/>
              <a:t>The first 3 minutes are about the ending of the war in Europe.</a:t>
            </a:r>
            <a:endParaRPr lang="en-US" dirty="0" smtClean="0"/>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16</a:t>
            </a:fld>
            <a:endParaRPr lang="en-US"/>
          </a:p>
        </p:txBody>
      </p:sp>
    </p:spTree>
    <p:extLst>
      <p:ext uri="{BB962C8B-B14F-4D97-AF65-F5344CB8AC3E}">
        <p14:creationId xmlns:p14="http://schemas.microsoft.com/office/powerpoint/2010/main" val="2385269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video. The video is</a:t>
            </a:r>
            <a:r>
              <a:rPr lang="en-US" baseline="0" dirty="0" smtClean="0"/>
              <a:t> a link to Kahn Academy at https://</a:t>
            </a:r>
            <a:r>
              <a:rPr lang="en-US" baseline="0" dirty="0" err="1" smtClean="0"/>
              <a:t>www.khanacademy.org</a:t>
            </a:r>
            <a:r>
              <a:rPr lang="en-US" baseline="0" dirty="0" smtClean="0"/>
              <a:t>/humanities/history/euro-</a:t>
            </a:r>
            <a:r>
              <a:rPr lang="en-US" baseline="0" dirty="0" err="1" smtClean="0"/>
              <a:t>hist</a:t>
            </a:r>
            <a:r>
              <a:rPr lang="en-US" baseline="0" dirty="0" smtClean="0"/>
              <a:t>/</a:t>
            </a:r>
            <a:r>
              <a:rPr lang="en-US" baseline="0" dirty="0" err="1" smtClean="0"/>
              <a:t>wo</a:t>
            </a:r>
            <a:r>
              <a:rPr lang="en-US" baseline="0" dirty="0" smtClean="0"/>
              <a:t>/v/1945-end-of-world-war-ii</a:t>
            </a:r>
          </a:p>
          <a:p>
            <a:r>
              <a:rPr lang="en-US" baseline="0" dirty="0" smtClean="0"/>
              <a:t>The first 3 minutes are about the ending of the war in Europe.</a:t>
            </a:r>
          </a:p>
          <a:p>
            <a:r>
              <a:rPr lang="en-US" baseline="0" dirty="0" smtClean="0"/>
              <a:t>**Click on the video. The video is a link to the History Channel at http://</a:t>
            </a:r>
            <a:r>
              <a:rPr lang="en-US" baseline="0" dirty="0" err="1" smtClean="0"/>
              <a:t>www.history.com</a:t>
            </a:r>
            <a:r>
              <a:rPr lang="en-US" baseline="0" dirty="0" smtClean="0"/>
              <a:t>/topics/world-war-ii/world-war-ii-history/videos/</a:t>
            </a:r>
            <a:r>
              <a:rPr lang="en-US" baseline="0" dirty="0" err="1" smtClean="0"/>
              <a:t>truman</a:t>
            </a:r>
            <a:r>
              <a:rPr lang="en-US" baseline="0" dirty="0" smtClean="0"/>
              <a:t>-announces-</a:t>
            </a:r>
            <a:r>
              <a:rPr lang="en-US" baseline="0" dirty="0" err="1" smtClean="0"/>
              <a:t>germanys</a:t>
            </a:r>
            <a:r>
              <a:rPr lang="en-US" baseline="0" dirty="0" smtClean="0"/>
              <a:t>-surrender</a:t>
            </a:r>
          </a:p>
          <a:p>
            <a:r>
              <a:rPr lang="en-US" baseline="0" dirty="0" smtClean="0"/>
              <a:t>It is Truman’s speech of Germany surrendering.</a:t>
            </a:r>
            <a:endParaRPr lang="en-US" dirty="0" smtClean="0"/>
          </a:p>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17</a:t>
            </a:fld>
            <a:endParaRPr lang="en-US"/>
          </a:p>
        </p:txBody>
      </p:sp>
    </p:spTree>
    <p:extLst>
      <p:ext uri="{BB962C8B-B14F-4D97-AF65-F5344CB8AC3E}">
        <p14:creationId xmlns:p14="http://schemas.microsoft.com/office/powerpoint/2010/main" val="238526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the map. This video is a link to Kahn Academy at </a:t>
            </a:r>
            <a:r>
              <a:rPr lang="en-US" baseline="0" dirty="0" err="1" smtClean="0"/>
              <a:t>www.khanacademy.org</a:t>
            </a:r>
            <a:r>
              <a:rPr lang="en-US" baseline="0" dirty="0" smtClean="0"/>
              <a:t>/humanities/history/euro-</a:t>
            </a:r>
            <a:r>
              <a:rPr lang="en-US" baseline="0" dirty="0" err="1" smtClean="0"/>
              <a:t>hist</a:t>
            </a:r>
            <a:r>
              <a:rPr lang="en-US" baseline="0" dirty="0" smtClean="0"/>
              <a:t>/ww1-aftermath/v/more-detail-on-the-treaty-of-</a:t>
            </a:r>
            <a:r>
              <a:rPr lang="en-US" baseline="0" dirty="0" err="1" smtClean="0"/>
              <a:t>versailles</a:t>
            </a:r>
            <a:r>
              <a:rPr lang="en-US" baseline="0" dirty="0" smtClean="0"/>
              <a:t>-and-</a:t>
            </a:r>
            <a:r>
              <a:rPr lang="en-US" baseline="0" dirty="0" err="1" smtClean="0"/>
              <a:t>germany</a:t>
            </a:r>
            <a:endParaRPr lang="en-US" dirty="0" smtClean="0"/>
          </a:p>
          <a:p>
            <a:r>
              <a:rPr lang="en-US" dirty="0" smtClean="0"/>
              <a:t>This video discusses the aftermath</a:t>
            </a:r>
            <a:r>
              <a:rPr lang="en-US" baseline="0" dirty="0" smtClean="0"/>
              <a:t> of the Treaty of Versailles and Germany.</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2</a:t>
            </a:fld>
            <a:endParaRPr lang="en-US"/>
          </a:p>
        </p:txBody>
      </p:sp>
    </p:spTree>
    <p:extLst>
      <p:ext uri="{BB962C8B-B14F-4D97-AF65-F5344CB8AC3E}">
        <p14:creationId xmlns:p14="http://schemas.microsoft.com/office/powerpoint/2010/main" val="312447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the map. This map is a link to http://</a:t>
            </a:r>
            <a:r>
              <a:rPr lang="en-US" baseline="0" dirty="0" err="1" smtClean="0"/>
              <a:t>www.historyanimated.com</a:t>
            </a:r>
            <a:r>
              <a:rPr lang="en-US" baseline="0" dirty="0" smtClean="0"/>
              <a:t>/</a:t>
            </a:r>
            <a:r>
              <a:rPr lang="en-US" baseline="0" dirty="0" err="1" smtClean="0"/>
              <a:t>wwiianimated.com</a:t>
            </a:r>
            <a:r>
              <a:rPr lang="en-US" baseline="0" dirty="0" smtClean="0"/>
              <a:t>/</a:t>
            </a:r>
            <a:r>
              <a:rPr lang="en-US" baseline="0" dirty="0" err="1" smtClean="0"/>
              <a:t>BritainAnimation.html</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It’s an animated map that starts with Hitler’s speech when he was elected Chancellor of Germany. You can select the “Battle of Britain” at the bottom of the map to jump forward to this clip.</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on the photo. This photo is a link to http://</a:t>
            </a:r>
            <a:r>
              <a:rPr lang="en-US" baseline="0" dirty="0" err="1" smtClean="0"/>
              <a:t>www.history.com</a:t>
            </a:r>
            <a:r>
              <a:rPr lang="en-US" baseline="0" dirty="0" smtClean="0"/>
              <a:t>/inside-</a:t>
            </a:r>
            <a:r>
              <a:rPr lang="en-US" baseline="0" dirty="0" err="1" smtClean="0"/>
              <a:t>wwii</a:t>
            </a:r>
            <a:r>
              <a:rPr lang="en-US" baseline="0" dirty="0" smtClean="0"/>
              <a:t>-interactive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It’s an interactive show to different aspects of WWII. Hover over the Battle of Britain and click it. This has information about the battle, two audios (one from Winston Churchill), and a photo slideshow of the battle.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**Click on the photo. This photo is a link to an interactive site at http://</a:t>
            </a:r>
            <a:r>
              <a:rPr lang="en-US" baseline="0" dirty="0" err="1" smtClean="0"/>
              <a:t>www.bbc.co.uk</a:t>
            </a:r>
            <a:r>
              <a:rPr lang="en-US" baseline="0" dirty="0" smtClean="0"/>
              <a:t>/guides/zgs34j6#z93cdmn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 can click through the page to read more about RAF pilots, simulate a dogfight, and learn more about the Battle of Britain.</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3</a:t>
            </a:fld>
            <a:endParaRPr lang="en-US"/>
          </a:p>
        </p:txBody>
      </p:sp>
    </p:spTree>
    <p:extLst>
      <p:ext uri="{BB962C8B-B14F-4D97-AF65-F5344CB8AC3E}">
        <p14:creationId xmlns:p14="http://schemas.microsoft.com/office/powerpoint/2010/main" val="312447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video. The video is a link to Kahn Academy at https://</a:t>
            </a:r>
            <a:r>
              <a:rPr lang="en-US" dirty="0" err="1" smtClean="0"/>
              <a:t>www.khanacademy.org</a:t>
            </a:r>
            <a:r>
              <a:rPr lang="en-US" dirty="0" smtClean="0"/>
              <a:t>/humanities/history/euro-</a:t>
            </a:r>
            <a:r>
              <a:rPr lang="en-US" dirty="0" err="1" smtClean="0"/>
              <a:t>hist</a:t>
            </a:r>
            <a:r>
              <a:rPr lang="en-US" dirty="0" smtClean="0"/>
              <a:t>/</a:t>
            </a:r>
            <a:r>
              <a:rPr lang="en-US" dirty="0" err="1" smtClean="0"/>
              <a:t>wo</a:t>
            </a:r>
            <a:r>
              <a:rPr lang="en-US" dirty="0" smtClean="0"/>
              <a:t>/v/1941-axis-momentum-accelerates-in-ww2</a:t>
            </a:r>
          </a:p>
          <a:p>
            <a:r>
              <a:rPr lang="en-US" dirty="0" smtClean="0"/>
              <a:t>The video is about continued takeover of Europe by the Axis Powers. At the 5:40 mark until 7:20, it gets specifically into Hitler breaking the nonaggression</a:t>
            </a:r>
            <a:r>
              <a:rPr lang="en-US" baseline="0" dirty="0" smtClean="0"/>
              <a:t> pact with the Soviet Union. </a:t>
            </a:r>
          </a:p>
          <a:p>
            <a:r>
              <a:rPr lang="en-US" baseline="0" dirty="0" smtClean="0"/>
              <a:t>**Click on the video. The video is a link to Kahn Academy at https://</a:t>
            </a:r>
            <a:r>
              <a:rPr lang="en-US" baseline="0" dirty="0" err="1" smtClean="0"/>
              <a:t>www.khanacademy.org</a:t>
            </a:r>
            <a:r>
              <a:rPr lang="en-US" baseline="0" dirty="0" smtClean="0"/>
              <a:t>/humanities/history/euro-</a:t>
            </a:r>
            <a:r>
              <a:rPr lang="en-US" baseline="0" dirty="0" err="1" smtClean="0"/>
              <a:t>hist</a:t>
            </a:r>
            <a:r>
              <a:rPr lang="en-US" baseline="0" dirty="0" smtClean="0"/>
              <a:t>/</a:t>
            </a:r>
            <a:r>
              <a:rPr lang="en-US" baseline="0" dirty="0" err="1" smtClean="0"/>
              <a:t>wo</a:t>
            </a:r>
            <a:r>
              <a:rPr lang="en-US" baseline="0" dirty="0" smtClean="0"/>
              <a:t>/v/1942-tide-turning-in-world-war-ii-in-europe</a:t>
            </a:r>
          </a:p>
          <a:p>
            <a:r>
              <a:rPr lang="en-US" baseline="0" dirty="0" smtClean="0"/>
              <a:t>The video is about the turning of the tide in WWI from the Axis Powers to the Allied Powers. At the 0:45 mark it begins to talk about the war in Europe. At the 1:42 mark until 3:00 it talks specifically about the Battle of Stalingrad.</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4</a:t>
            </a:fld>
            <a:endParaRPr lang="en-US"/>
          </a:p>
        </p:txBody>
      </p:sp>
    </p:spTree>
    <p:extLst>
      <p:ext uri="{BB962C8B-B14F-4D97-AF65-F5344CB8AC3E}">
        <p14:creationId xmlns:p14="http://schemas.microsoft.com/office/powerpoint/2010/main" val="123121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5</a:t>
            </a:fld>
            <a:endParaRPr lang="en-US"/>
          </a:p>
        </p:txBody>
      </p:sp>
    </p:spTree>
    <p:extLst>
      <p:ext uri="{BB962C8B-B14F-4D97-AF65-F5344CB8AC3E}">
        <p14:creationId xmlns:p14="http://schemas.microsoft.com/office/powerpoint/2010/main" val="419893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video. The video is a link to Kahn Academy at https://</a:t>
            </a:r>
            <a:r>
              <a:rPr lang="en-US" dirty="0" err="1" smtClean="0"/>
              <a:t>www.khanacademy.org</a:t>
            </a:r>
            <a:r>
              <a:rPr lang="en-US" dirty="0" smtClean="0"/>
              <a:t>/humanities/history/euro-</a:t>
            </a:r>
            <a:r>
              <a:rPr lang="en-US" dirty="0" err="1" smtClean="0"/>
              <a:t>hist</a:t>
            </a:r>
            <a:r>
              <a:rPr lang="en-US" dirty="0" smtClean="0"/>
              <a:t>/</a:t>
            </a:r>
            <a:r>
              <a:rPr lang="en-US" dirty="0" err="1" smtClean="0"/>
              <a:t>wo</a:t>
            </a:r>
            <a:r>
              <a:rPr lang="en-US" dirty="0" smtClean="0"/>
              <a:t>/v/1943-axis-losing-in-europe</a:t>
            </a:r>
          </a:p>
          <a:p>
            <a:r>
              <a:rPr lang="en-US" dirty="0" smtClean="0"/>
              <a:t>The video is about the Allied Powers taking control of WWII,</a:t>
            </a:r>
            <a:r>
              <a:rPr lang="en-US" baseline="0" dirty="0" smtClean="0"/>
              <a:t> starting with the German loss at the Battle of Stalingrad from the beginning to the 0:45 mark.</a:t>
            </a:r>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6</a:t>
            </a:fld>
            <a:endParaRPr lang="en-US"/>
          </a:p>
        </p:txBody>
      </p:sp>
    </p:spTree>
    <p:extLst>
      <p:ext uri="{BB962C8B-B14F-4D97-AF65-F5344CB8AC3E}">
        <p14:creationId xmlns:p14="http://schemas.microsoft.com/office/powerpoint/2010/main" val="419893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7</a:t>
            </a:fld>
            <a:endParaRPr lang="en-US"/>
          </a:p>
        </p:txBody>
      </p:sp>
    </p:spTree>
    <p:extLst>
      <p:ext uri="{BB962C8B-B14F-4D97-AF65-F5344CB8AC3E}">
        <p14:creationId xmlns:p14="http://schemas.microsoft.com/office/powerpoint/2010/main" val="342747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FE5C20-154D-5B44-936C-9880BB2A41F6}" type="slidenum">
              <a:rPr lang="en-US" smtClean="0"/>
              <a:t>8</a:t>
            </a:fld>
            <a:endParaRPr lang="en-US"/>
          </a:p>
        </p:txBody>
      </p:sp>
    </p:spTree>
    <p:extLst>
      <p:ext uri="{BB962C8B-B14F-4D97-AF65-F5344CB8AC3E}">
        <p14:creationId xmlns:p14="http://schemas.microsoft.com/office/powerpoint/2010/main" val="342747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animated map. The map is a link to http://</a:t>
            </a:r>
            <a:r>
              <a:rPr lang="en-US" dirty="0" err="1" smtClean="0"/>
              <a:t>www.bbc.co.uk</a:t>
            </a:r>
            <a:r>
              <a:rPr lang="en-US" dirty="0" smtClean="0"/>
              <a:t>/history/interactive/animations/</a:t>
            </a:r>
            <a:r>
              <a:rPr lang="en-US" dirty="0" err="1" smtClean="0"/>
              <a:t>wwtwo_map_d_day</a:t>
            </a:r>
            <a:r>
              <a:rPr lang="en-US" dirty="0" smtClean="0"/>
              <a:t>/</a:t>
            </a:r>
            <a:r>
              <a:rPr lang="en-US" dirty="0" err="1" smtClean="0"/>
              <a:t>index_embed.shtml</a:t>
            </a:r>
            <a:endParaRPr lang="en-US" dirty="0" smtClean="0"/>
          </a:p>
          <a:p>
            <a:r>
              <a:rPr lang="en-US" dirty="0" smtClean="0"/>
              <a:t>This shows</a:t>
            </a:r>
            <a:r>
              <a:rPr lang="en-US" baseline="0" dirty="0" smtClean="0"/>
              <a:t> the stages of the D-Day landings. </a:t>
            </a:r>
          </a:p>
          <a:p>
            <a:r>
              <a:rPr lang="en-US" baseline="0" dirty="0" smtClean="0"/>
              <a:t>**Click on the photo. The photo is a link to History Channel at http://</a:t>
            </a:r>
            <a:r>
              <a:rPr lang="en-US" baseline="0" dirty="0" err="1" smtClean="0"/>
              <a:t>www.history.com</a:t>
            </a:r>
            <a:r>
              <a:rPr lang="en-US" baseline="0" dirty="0" smtClean="0"/>
              <a:t>/topics/world-war-ii/</a:t>
            </a:r>
            <a:r>
              <a:rPr lang="en-US" baseline="0" dirty="0" err="1" smtClean="0"/>
              <a:t>d-day</a:t>
            </a:r>
            <a:r>
              <a:rPr lang="en-US" baseline="0" dirty="0" smtClean="0"/>
              <a:t>/videos/</a:t>
            </a:r>
            <a:r>
              <a:rPr lang="en-US" baseline="0" dirty="0" err="1" smtClean="0"/>
              <a:t>dday</a:t>
            </a:r>
            <a:r>
              <a:rPr lang="en-US" baseline="0" dirty="0" smtClean="0"/>
              <a:t>-invasion</a:t>
            </a:r>
          </a:p>
          <a:p>
            <a:r>
              <a:rPr lang="en-US" baseline="0" dirty="0" smtClean="0"/>
              <a:t>The video is about the beginning of D-Day.</a:t>
            </a:r>
          </a:p>
        </p:txBody>
      </p:sp>
      <p:sp>
        <p:nvSpPr>
          <p:cNvPr id="4" name="Slide Number Placeholder 3"/>
          <p:cNvSpPr>
            <a:spLocks noGrp="1"/>
          </p:cNvSpPr>
          <p:nvPr>
            <p:ph type="sldNum" sz="quarter" idx="10"/>
          </p:nvPr>
        </p:nvSpPr>
        <p:spPr/>
        <p:txBody>
          <a:bodyPr/>
          <a:lstStyle/>
          <a:p>
            <a:fld id="{71FE5C20-154D-5B44-936C-9880BB2A41F6}" type="slidenum">
              <a:rPr lang="en-US" smtClean="0"/>
              <a:t>9</a:t>
            </a:fld>
            <a:endParaRPr lang="en-US"/>
          </a:p>
        </p:txBody>
      </p:sp>
    </p:spTree>
    <p:extLst>
      <p:ext uri="{BB962C8B-B14F-4D97-AF65-F5344CB8AC3E}">
        <p14:creationId xmlns:p14="http://schemas.microsoft.com/office/powerpoint/2010/main" val="342747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53205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50124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419537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5358-1722-B647-A49F-85A30D9F6B3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6412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E5358-1722-B647-A49F-85A30D9F6B39}"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22110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E5358-1722-B647-A49F-85A30D9F6B3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92037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E5358-1722-B647-A49F-85A30D9F6B39}"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7348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E5358-1722-B647-A49F-85A30D9F6B39}"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76007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E5358-1722-B647-A49F-85A30D9F6B39}"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269482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E5358-1722-B647-A49F-85A30D9F6B3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224593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E5358-1722-B647-A49F-85A30D9F6B39}"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D9BA9-CAC4-3D47-BC25-3FF70FCB7839}" type="slidenum">
              <a:rPr lang="en-US" smtClean="0"/>
              <a:t>‹#›</a:t>
            </a:fld>
            <a:endParaRPr lang="en-US"/>
          </a:p>
        </p:txBody>
      </p:sp>
    </p:spTree>
    <p:extLst>
      <p:ext uri="{BB962C8B-B14F-4D97-AF65-F5344CB8AC3E}">
        <p14:creationId xmlns:p14="http://schemas.microsoft.com/office/powerpoint/2010/main" val="3252595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E5358-1722-B647-A49F-85A30D9F6B39}"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D9BA9-CAC4-3D47-BC25-3FF70FCB7839}" type="slidenum">
              <a:rPr lang="en-US" smtClean="0"/>
              <a:t>‹#›</a:t>
            </a:fld>
            <a:endParaRPr lang="en-US"/>
          </a:p>
        </p:txBody>
      </p:sp>
    </p:spTree>
    <p:extLst>
      <p:ext uri="{BB962C8B-B14F-4D97-AF65-F5344CB8AC3E}">
        <p14:creationId xmlns:p14="http://schemas.microsoft.com/office/powerpoint/2010/main" val="355545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fortmissoula.org/exhibits/ww/WWIImap.shtml" TargetMode="Externa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 name="TextBox 33"/>
          <p:cNvSpPr txBox="1"/>
          <p:nvPr/>
        </p:nvSpPr>
        <p:spPr>
          <a:xfrm>
            <a:off x="0" y="430430"/>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September 1939 – September 1945</a:t>
            </a:r>
          </a:p>
        </p:txBody>
      </p:sp>
      <p:sp>
        <p:nvSpPr>
          <p:cNvPr id="6" name="Rectangle 5"/>
          <p:cNvSpPr/>
          <p:nvPr/>
        </p:nvSpPr>
        <p:spPr>
          <a:xfrm>
            <a:off x="-1" y="727569"/>
            <a:ext cx="9230055" cy="430887"/>
          </a:xfrm>
          <a:prstGeom prst="rect">
            <a:avLst/>
          </a:prstGeom>
        </p:spPr>
        <p:txBody>
          <a:bodyPr wrap="square">
            <a:spAutoFit/>
          </a:bodyPr>
          <a:lstStyle/>
          <a:p>
            <a:pPr marL="285750" indent="-285750" algn="ctr">
              <a:buFont typeface="Courier New"/>
              <a:buChar char="o"/>
            </a:pPr>
            <a:r>
              <a:rPr lang="en-US" sz="2200" dirty="0" smtClean="0">
                <a:latin typeface="Tahoma"/>
                <a:cs typeface="Tahoma"/>
              </a:rPr>
              <a:t>Battles were fought in Europe, north Africa, and the Pacific. </a:t>
            </a:r>
          </a:p>
        </p:txBody>
      </p:sp>
      <p:sp>
        <p:nvSpPr>
          <p:cNvPr id="8" name="Rectangle 7"/>
          <p:cNvSpPr/>
          <p:nvPr/>
        </p:nvSpPr>
        <p:spPr>
          <a:xfrm>
            <a:off x="-16282" y="1078362"/>
            <a:ext cx="9247869" cy="430887"/>
          </a:xfrm>
          <a:prstGeom prst="rect">
            <a:avLst/>
          </a:prstGeom>
        </p:spPr>
        <p:txBody>
          <a:bodyPr wrap="square">
            <a:spAutoFit/>
          </a:bodyPr>
          <a:lstStyle/>
          <a:p>
            <a:pPr marL="285750" indent="-285750" algn="ctr">
              <a:buFont typeface="Courier New"/>
              <a:buChar char="o"/>
            </a:pPr>
            <a:endParaRPr lang="en-US" sz="2200" dirty="0"/>
          </a:p>
        </p:txBody>
      </p:sp>
      <p:sp>
        <p:nvSpPr>
          <p:cNvPr id="19" name="Rectangle 18"/>
          <p:cNvSpPr/>
          <p:nvPr/>
        </p:nvSpPr>
        <p:spPr>
          <a:xfrm>
            <a:off x="-16282" y="1127047"/>
            <a:ext cx="9144000" cy="1323439"/>
          </a:xfrm>
          <a:prstGeom prst="rect">
            <a:avLst/>
          </a:prstGeom>
        </p:spPr>
        <p:txBody>
          <a:bodyPr wrap="square">
            <a:spAutoFit/>
          </a:bodyPr>
          <a:lstStyle/>
          <a:p>
            <a:pPr algn="ctr"/>
            <a:r>
              <a:rPr lang="en-US" sz="4000" dirty="0" smtClean="0">
                <a:ln>
                  <a:solidFill>
                    <a:srgbClr val="000000"/>
                  </a:solidFill>
                </a:ln>
                <a:solidFill>
                  <a:srgbClr val="B9B376"/>
                </a:solidFill>
                <a:latin typeface="Tahoma"/>
                <a:cs typeface="Tahoma"/>
              </a:rPr>
              <a:t>Germany was very successful at the beginning of WWII.</a:t>
            </a:r>
            <a:endParaRPr lang="en-US" sz="4000" dirty="0">
              <a:ln>
                <a:solidFill>
                  <a:srgbClr val="000000"/>
                </a:solidFill>
              </a:ln>
              <a:solidFill>
                <a:srgbClr val="B9B376"/>
              </a:solidFill>
            </a:endParaRPr>
          </a:p>
        </p:txBody>
      </p:sp>
      <p:sp>
        <p:nvSpPr>
          <p:cNvPr id="21" name="Rectangle 20"/>
          <p:cNvSpPr/>
          <p:nvPr/>
        </p:nvSpPr>
        <p:spPr>
          <a:xfrm>
            <a:off x="0" y="2495440"/>
            <a:ext cx="9144000" cy="1323439"/>
          </a:xfrm>
          <a:prstGeom prst="rect">
            <a:avLst/>
          </a:prstGeom>
        </p:spPr>
        <p:txBody>
          <a:bodyPr wrap="square">
            <a:spAutoFit/>
          </a:bodyPr>
          <a:lstStyle/>
          <a:p>
            <a:pPr algn="ctr"/>
            <a:r>
              <a:rPr lang="en-US" sz="4000" dirty="0" smtClean="0">
                <a:ln>
                  <a:solidFill>
                    <a:srgbClr val="000000"/>
                  </a:solidFill>
                </a:ln>
                <a:solidFill>
                  <a:srgbClr val="B9B376"/>
                </a:solidFill>
                <a:latin typeface="Tahoma"/>
                <a:cs typeface="Tahoma"/>
              </a:rPr>
              <a:t>Adolf Hitler had conquered most of Europe.</a:t>
            </a:r>
            <a:endParaRPr lang="en-US" sz="4000" dirty="0">
              <a:ln>
                <a:solidFill>
                  <a:srgbClr val="000000"/>
                </a:solidFill>
              </a:ln>
              <a:solidFill>
                <a:srgbClr val="B9B376"/>
              </a:solidFill>
            </a:endParaRPr>
          </a:p>
        </p:txBody>
      </p:sp>
      <p:pic>
        <p:nvPicPr>
          <p:cNvPr id="14" name="Picture 13"/>
          <p:cNvPicPr>
            <a:picLocks noChangeAspect="1"/>
          </p:cNvPicPr>
          <p:nvPr/>
        </p:nvPicPr>
        <p:blipFill>
          <a:blip r:embed="rId4"/>
          <a:stretch>
            <a:fillRect/>
          </a:stretch>
        </p:blipFill>
        <p:spPr>
          <a:xfrm>
            <a:off x="3345542" y="3818879"/>
            <a:ext cx="2423886" cy="2781254"/>
          </a:xfrm>
          <a:prstGeom prst="rect">
            <a:avLst/>
          </a:prstGeom>
          <a:ln>
            <a:solidFill>
              <a:srgbClr val="000000"/>
            </a:solidFill>
          </a:ln>
        </p:spPr>
      </p:pic>
    </p:spTree>
    <p:extLst>
      <p:ext uri="{BB962C8B-B14F-4D97-AF65-F5344CB8AC3E}">
        <p14:creationId xmlns:p14="http://schemas.microsoft.com/office/powerpoint/2010/main" val="22945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6" grpId="0"/>
      <p:bldP spid="8" grpId="0"/>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TextBox 17"/>
          <p:cNvSpPr txBox="1"/>
          <p:nvPr/>
        </p:nvSpPr>
        <p:spPr>
          <a:xfrm>
            <a:off x="20185" y="732016"/>
            <a:ext cx="9144000" cy="707373"/>
          </a:xfrm>
          <a:prstGeom prst="rect">
            <a:avLst/>
          </a:prstGeom>
          <a:noFill/>
        </p:spPr>
        <p:txBody>
          <a:bodyPr wrap="square" rtlCol="0" anchor="t">
            <a:spAutoFit/>
          </a:bodyPr>
          <a:lstStyle/>
          <a:p>
            <a:pPr algn="ctr">
              <a:lnSpc>
                <a:spcPct val="90000"/>
              </a:lnSpc>
            </a:pPr>
            <a:r>
              <a:rPr lang="en-US" sz="2200" dirty="0" smtClean="0">
                <a:latin typeface="Tahoma"/>
                <a:cs typeface="Tahoma"/>
              </a:rPr>
              <a:t>By June 17, over 500,000 Allied soldiers were pushing the Germans out of France.</a:t>
            </a:r>
          </a:p>
        </p:txBody>
      </p:sp>
      <p:pic>
        <p:nvPicPr>
          <p:cNvPr id="11" name="Picture 10"/>
          <p:cNvPicPr>
            <a:picLocks noChangeAspect="1"/>
          </p:cNvPicPr>
          <p:nvPr/>
        </p:nvPicPr>
        <p:blipFill>
          <a:blip r:embed="rId4"/>
          <a:stretch>
            <a:fillRect/>
          </a:stretch>
        </p:blipFill>
        <p:spPr>
          <a:xfrm>
            <a:off x="1601524" y="1684629"/>
            <a:ext cx="6262316" cy="4928130"/>
          </a:xfrm>
          <a:prstGeom prst="rect">
            <a:avLst/>
          </a:prstGeom>
          <a:ln>
            <a:solidFill>
              <a:srgbClr val="000000"/>
            </a:solidFill>
          </a:ln>
        </p:spPr>
      </p:pic>
    </p:spTree>
    <p:extLst>
      <p:ext uri="{BB962C8B-B14F-4D97-AF65-F5344CB8AC3E}">
        <p14:creationId xmlns:p14="http://schemas.microsoft.com/office/powerpoint/2010/main" val="32534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20185" y="732016"/>
            <a:ext cx="9144000" cy="402674"/>
          </a:xfrm>
          <a:prstGeom prst="rect">
            <a:avLst/>
          </a:prstGeom>
          <a:noFill/>
        </p:spPr>
        <p:txBody>
          <a:bodyPr wrap="square" rtlCol="0" anchor="t">
            <a:spAutoFit/>
          </a:bodyPr>
          <a:lstStyle/>
          <a:p>
            <a:pPr algn="ctr">
              <a:lnSpc>
                <a:spcPct val="90000"/>
              </a:lnSpc>
            </a:pPr>
            <a:r>
              <a:rPr lang="en-US" sz="2200" dirty="0" smtClean="0">
                <a:latin typeface="Tahoma"/>
                <a:cs typeface="Tahoma"/>
              </a:rPr>
              <a:t>By the end of August, northern France was liberated.</a:t>
            </a:r>
          </a:p>
        </p:txBody>
      </p:sp>
      <p:grpSp>
        <p:nvGrpSpPr>
          <p:cNvPr id="8" name="Group 7"/>
          <p:cNvGrpSpPr/>
          <p:nvPr/>
        </p:nvGrpSpPr>
        <p:grpSpPr>
          <a:xfrm>
            <a:off x="379748" y="1170976"/>
            <a:ext cx="8688552" cy="3185079"/>
            <a:chOff x="-894215" y="1959428"/>
            <a:chExt cx="8688552" cy="3185079"/>
          </a:xfrm>
        </p:grpSpPr>
        <p:pic>
          <p:nvPicPr>
            <p:cNvPr id="7" name="Picture 6"/>
            <p:cNvPicPr>
              <a:picLocks noChangeAspect="1"/>
            </p:cNvPicPr>
            <p:nvPr/>
          </p:nvPicPr>
          <p:blipFill>
            <a:blip r:embed="rId4"/>
            <a:stretch>
              <a:fillRect/>
            </a:stretch>
          </p:blipFill>
          <p:spPr>
            <a:xfrm>
              <a:off x="3924466" y="1959428"/>
              <a:ext cx="3869871" cy="3185079"/>
            </a:xfrm>
            <a:prstGeom prst="rect">
              <a:avLst/>
            </a:prstGeom>
            <a:ln>
              <a:solidFill>
                <a:srgbClr val="000000"/>
              </a:solidFill>
            </a:ln>
          </p:spPr>
        </p:pic>
        <p:sp>
          <p:nvSpPr>
            <p:cNvPr id="19" name="TextBox 18"/>
            <p:cNvSpPr txBox="1"/>
            <p:nvPr/>
          </p:nvSpPr>
          <p:spPr>
            <a:xfrm>
              <a:off x="-894215" y="2346514"/>
              <a:ext cx="3904281" cy="1012072"/>
            </a:xfrm>
            <a:prstGeom prst="rect">
              <a:avLst/>
            </a:prstGeom>
            <a:noFill/>
          </p:spPr>
          <p:txBody>
            <a:bodyPr wrap="square" rtlCol="0" anchor="t">
              <a:spAutoFit/>
            </a:bodyPr>
            <a:lstStyle/>
            <a:p>
              <a:pPr>
                <a:lnSpc>
                  <a:spcPct val="90000"/>
                </a:lnSpc>
              </a:pPr>
              <a:r>
                <a:rPr lang="en-US" sz="2200" dirty="0" smtClean="0">
                  <a:latin typeface="Tahoma"/>
                  <a:cs typeface="Tahoma"/>
                </a:rPr>
                <a:t>American troops marching </a:t>
              </a:r>
              <a:r>
                <a:rPr lang="en-US" sz="2200" dirty="0" smtClean="0">
                  <a:latin typeface="Tahoma"/>
                  <a:cs typeface="Tahoma"/>
                </a:rPr>
                <a:t>in Paris </a:t>
              </a:r>
              <a:r>
                <a:rPr lang="en-US" sz="2200" dirty="0" smtClean="0">
                  <a:latin typeface="Tahoma"/>
                  <a:cs typeface="Tahoma"/>
                </a:rPr>
                <a:t>after France was liberated.</a:t>
              </a:r>
            </a:p>
          </p:txBody>
        </p:sp>
      </p:grpSp>
      <p:sp>
        <p:nvSpPr>
          <p:cNvPr id="22" name="TextBox 21"/>
          <p:cNvSpPr txBox="1"/>
          <p:nvPr/>
        </p:nvSpPr>
        <p:spPr>
          <a:xfrm>
            <a:off x="379748" y="2922664"/>
            <a:ext cx="3716764" cy="1006429"/>
          </a:xfrm>
          <a:prstGeom prst="rect">
            <a:avLst/>
          </a:prstGeom>
          <a:noFill/>
        </p:spPr>
        <p:txBody>
          <a:bodyPr wrap="square" rtlCol="0" anchor="t">
            <a:spAutoFit/>
          </a:bodyPr>
          <a:lstStyle/>
          <a:p>
            <a:pPr>
              <a:lnSpc>
                <a:spcPct val="90000"/>
              </a:lnSpc>
            </a:pPr>
            <a:r>
              <a:rPr lang="en-US" sz="2200" dirty="0" smtClean="0">
                <a:latin typeface="Tahoma"/>
                <a:cs typeface="Tahoma"/>
              </a:rPr>
              <a:t>French tanks and troops marching in Paris after France was liberated.</a:t>
            </a:r>
          </a:p>
        </p:txBody>
      </p:sp>
      <p:sp>
        <p:nvSpPr>
          <p:cNvPr id="27" name="Rectangle 26"/>
          <p:cNvSpPr/>
          <p:nvPr/>
        </p:nvSpPr>
        <p:spPr>
          <a:xfrm rot="19399068">
            <a:off x="-993698" y="2431455"/>
            <a:ext cx="10923728" cy="1831271"/>
          </a:xfrm>
          <a:prstGeom prst="rect">
            <a:avLst/>
          </a:prstGeom>
        </p:spPr>
        <p:txBody>
          <a:bodyPr wrap="square">
            <a:spAutoFit/>
          </a:bodyPr>
          <a:lstStyle/>
          <a:p>
            <a:pPr algn="ctr"/>
            <a:r>
              <a:rPr lang="en-US" sz="11300" b="1" dirty="0" smtClean="0">
                <a:ln>
                  <a:solidFill>
                    <a:srgbClr val="000000"/>
                  </a:solidFill>
                </a:ln>
                <a:solidFill>
                  <a:srgbClr val="FFFF00"/>
                </a:solidFill>
                <a:latin typeface="Tahoma"/>
                <a:cs typeface="Tahoma"/>
              </a:rPr>
              <a:t>Allies WON!!!!</a:t>
            </a:r>
            <a:endParaRPr lang="en-US" sz="11300" b="1" dirty="0">
              <a:solidFill>
                <a:srgbClr val="FFFF00"/>
              </a:solidFill>
            </a:endParaRPr>
          </a:p>
        </p:txBody>
      </p:sp>
      <p:sp>
        <p:nvSpPr>
          <p:cNvPr id="29" name="TextBox 28"/>
          <p:cNvSpPr txBox="1"/>
          <p:nvPr/>
        </p:nvSpPr>
        <p:spPr>
          <a:xfrm>
            <a:off x="379748" y="4579094"/>
            <a:ext cx="3552172" cy="701731"/>
          </a:xfrm>
          <a:prstGeom prst="rect">
            <a:avLst/>
          </a:prstGeom>
          <a:noFill/>
        </p:spPr>
        <p:txBody>
          <a:bodyPr wrap="square" rtlCol="0" anchor="t">
            <a:spAutoFit/>
          </a:bodyPr>
          <a:lstStyle/>
          <a:p>
            <a:pPr>
              <a:lnSpc>
                <a:spcPct val="90000"/>
              </a:lnSpc>
            </a:pPr>
            <a:r>
              <a:rPr lang="en-US" sz="2200" dirty="0" smtClean="0">
                <a:latin typeface="Tahoma"/>
                <a:cs typeface="Tahoma"/>
              </a:rPr>
              <a:t>Germany now had to fight on its west and east.</a:t>
            </a:r>
          </a:p>
        </p:txBody>
      </p:sp>
    </p:spTree>
    <p:extLst>
      <p:ext uri="{BB962C8B-B14F-4D97-AF65-F5344CB8AC3E}">
        <p14:creationId xmlns:p14="http://schemas.microsoft.com/office/powerpoint/2010/main" val="36377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p:tgtEl>
                                          <p:spTgt spid="29"/>
                                        </p:tgtEl>
                                        <p:attrNameLst>
                                          <p:attrName>ppt_y</p:attrName>
                                        </p:attrNameLst>
                                      </p:cBhvr>
                                      <p:tavLst>
                                        <p:tav tm="0">
                                          <p:val>
                                            <p:strVal val="#ppt_y+#ppt_h*1.125000"/>
                                          </p:val>
                                        </p:tav>
                                        <p:tav tm="100000">
                                          <p:val>
                                            <p:strVal val="#ppt_y"/>
                                          </p:val>
                                        </p:tav>
                                      </p:tavLst>
                                    </p:anim>
                                    <p:animEffect transition="in" filter="wipe(up)">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Scale>
                                      <p:cBhvr>
                                        <p:cTn id="2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7"/>
                                        </p:tgtEl>
                                        <p:attrNameLst>
                                          <p:attrName>ppt_x</p:attrName>
                                          <p:attrName>ppt_y</p:attrName>
                                        </p:attrNameLst>
                                      </p:cBhvr>
                                    </p:animMotion>
                                    <p:animEffect transition="in" filter="fade">
                                      <p:cBhvr>
                                        <p:cTn id="2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34128" y="705747"/>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One of the last major battles fought in Europe.</a:t>
            </a:r>
            <a:endParaRPr lang="en-US" sz="2400" dirty="0"/>
          </a:p>
        </p:txBody>
      </p:sp>
      <p:sp>
        <p:nvSpPr>
          <p:cNvPr id="24" name="Rectangle 23"/>
          <p:cNvSpPr/>
          <p:nvPr/>
        </p:nvSpPr>
        <p:spPr>
          <a:xfrm>
            <a:off x="-85226" y="2443815"/>
            <a:ext cx="9316814" cy="830997"/>
          </a:xfrm>
          <a:prstGeom prst="rect">
            <a:avLst/>
          </a:prstGeom>
        </p:spPr>
        <p:txBody>
          <a:bodyPr wrap="square">
            <a:spAutoFit/>
          </a:bodyPr>
          <a:lstStyle/>
          <a:p>
            <a:pPr marL="342900" indent="-342900">
              <a:buFont typeface="Courier New"/>
              <a:buChar char="o"/>
            </a:pPr>
            <a:r>
              <a:rPr lang="en-US" sz="2400" dirty="0" smtClean="0">
                <a:latin typeface="Tahoma"/>
                <a:cs typeface="Tahoma"/>
              </a:rPr>
              <a:t>Germany used a blitzkrieg to attack the Allied troops in the Ardennes Forest of Belgium.</a:t>
            </a:r>
          </a:p>
        </p:txBody>
      </p:sp>
      <p:sp>
        <p:nvSpPr>
          <p:cNvPr id="13" name="Rectangle 12"/>
          <p:cNvSpPr/>
          <p:nvPr/>
        </p:nvSpPr>
        <p:spPr>
          <a:xfrm>
            <a:off x="15985" y="1052693"/>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Hitler’s last chance to force the Allies off mainland Europe.</a:t>
            </a:r>
            <a:endParaRPr lang="en-US" sz="2400" dirty="0"/>
          </a:p>
        </p:txBody>
      </p:sp>
      <p:sp>
        <p:nvSpPr>
          <p:cNvPr id="14" name="Rectangle 13"/>
          <p:cNvSpPr/>
          <p:nvPr/>
        </p:nvSpPr>
        <p:spPr>
          <a:xfrm>
            <a:off x="-85226" y="1392228"/>
            <a:ext cx="9382015"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Considered one of the greatest battles fought by the US military.</a:t>
            </a:r>
            <a:endParaRPr lang="en-US" sz="2400" dirty="0"/>
          </a:p>
        </p:txBody>
      </p:sp>
      <p:sp>
        <p:nvSpPr>
          <p:cNvPr id="15" name="Rectangle 14"/>
          <p:cNvSpPr/>
          <p:nvPr/>
        </p:nvSpPr>
        <p:spPr>
          <a:xfrm>
            <a:off x="-30797" y="1763178"/>
            <a:ext cx="9244241"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Began Dec. 16, 1944</a:t>
            </a:r>
            <a:endParaRPr lang="en-US" sz="4000" b="1" dirty="0"/>
          </a:p>
        </p:txBody>
      </p:sp>
      <p:pic>
        <p:nvPicPr>
          <p:cNvPr id="5" name="Picture 4"/>
          <p:cNvPicPr>
            <a:picLocks noChangeAspect="1"/>
          </p:cNvPicPr>
          <p:nvPr/>
        </p:nvPicPr>
        <p:blipFill>
          <a:blip r:embed="rId4"/>
          <a:stretch>
            <a:fillRect/>
          </a:stretch>
        </p:blipFill>
        <p:spPr>
          <a:xfrm>
            <a:off x="4916353" y="3347337"/>
            <a:ext cx="3840612" cy="3438138"/>
          </a:xfrm>
          <a:prstGeom prst="rect">
            <a:avLst/>
          </a:prstGeom>
          <a:ln>
            <a:solidFill>
              <a:srgbClr val="000000"/>
            </a:solidFill>
          </a:ln>
        </p:spPr>
      </p:pic>
      <p:pic>
        <p:nvPicPr>
          <p:cNvPr id="9" name="Picture 8"/>
          <p:cNvPicPr>
            <a:picLocks noChangeAspect="1"/>
          </p:cNvPicPr>
          <p:nvPr/>
        </p:nvPicPr>
        <p:blipFill>
          <a:blip r:embed="rId5"/>
          <a:stretch>
            <a:fillRect/>
          </a:stretch>
        </p:blipFill>
        <p:spPr>
          <a:xfrm>
            <a:off x="1097281" y="3347337"/>
            <a:ext cx="3068174" cy="3438138"/>
          </a:xfrm>
          <a:prstGeom prst="rect">
            <a:avLst/>
          </a:prstGeom>
          <a:ln>
            <a:solidFill>
              <a:srgbClr val="000000"/>
            </a:solidFill>
          </a:ln>
        </p:spPr>
      </p:pic>
    </p:spTree>
    <p:extLst>
      <p:ext uri="{BB962C8B-B14F-4D97-AF65-F5344CB8AC3E}">
        <p14:creationId xmlns:p14="http://schemas.microsoft.com/office/powerpoint/2010/main" val="12538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1"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3" grpId="0"/>
      <p:bldP spid="14"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34128" y="705747"/>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Germany attacked the center of the Allied front line.</a:t>
            </a:r>
            <a:endParaRPr lang="en-US" sz="2400" dirty="0"/>
          </a:p>
        </p:txBody>
      </p:sp>
      <p:sp>
        <p:nvSpPr>
          <p:cNvPr id="13" name="Rectangle 12"/>
          <p:cNvSpPr/>
          <p:nvPr/>
        </p:nvSpPr>
        <p:spPr>
          <a:xfrm>
            <a:off x="15985" y="1052693"/>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The Allied front line was pushed back creating a bulge.</a:t>
            </a:r>
            <a:endParaRPr lang="en-US" sz="2400" dirty="0"/>
          </a:p>
        </p:txBody>
      </p:sp>
      <p:sp>
        <p:nvSpPr>
          <p:cNvPr id="14" name="Rectangle 13"/>
          <p:cNvSpPr/>
          <p:nvPr/>
        </p:nvSpPr>
        <p:spPr>
          <a:xfrm>
            <a:off x="-85226" y="1392228"/>
            <a:ext cx="9382015"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Over 200,000 Germans troops and 1,000 tanks broke through.</a:t>
            </a:r>
            <a:endParaRPr lang="en-US" sz="2400" dirty="0"/>
          </a:p>
        </p:txBody>
      </p:sp>
      <p:sp>
        <p:nvSpPr>
          <p:cNvPr id="15" name="Rectangle 14"/>
          <p:cNvSpPr/>
          <p:nvPr/>
        </p:nvSpPr>
        <p:spPr>
          <a:xfrm>
            <a:off x="-12653" y="2162850"/>
            <a:ext cx="9244241"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But that’s not all</a:t>
            </a:r>
            <a:r>
              <a:rPr lang="is-IS" sz="4000" b="1" dirty="0" smtClean="0">
                <a:ln>
                  <a:solidFill>
                    <a:srgbClr val="000000"/>
                  </a:solidFill>
                </a:ln>
                <a:solidFill>
                  <a:srgbClr val="B9B376"/>
                </a:solidFill>
                <a:latin typeface="Tahoma"/>
                <a:cs typeface="Tahoma"/>
              </a:rPr>
              <a:t>…..</a:t>
            </a:r>
            <a:endParaRPr lang="en-US" sz="4000" b="1" dirty="0"/>
          </a:p>
        </p:txBody>
      </p:sp>
      <p:sp>
        <p:nvSpPr>
          <p:cNvPr id="17" name="Rectangle 16"/>
          <p:cNvSpPr/>
          <p:nvPr/>
        </p:nvSpPr>
        <p:spPr>
          <a:xfrm>
            <a:off x="-103369" y="1791900"/>
            <a:ext cx="9382015" cy="461665"/>
          </a:xfrm>
          <a:prstGeom prst="rect">
            <a:avLst/>
          </a:prstGeom>
        </p:spPr>
        <p:txBody>
          <a:bodyPr wrap="square">
            <a:spAutoFit/>
          </a:bodyPr>
          <a:lstStyle/>
          <a:p>
            <a:pPr algn="ctr"/>
            <a:r>
              <a:rPr lang="en-US" sz="2400" b="1" dirty="0" smtClean="0">
                <a:latin typeface="Tahoma"/>
                <a:cs typeface="Tahoma"/>
              </a:rPr>
              <a:t>Allies were caught off guard and thousands were killed. </a:t>
            </a:r>
            <a:endParaRPr lang="en-US" sz="2400" b="1" dirty="0"/>
          </a:p>
        </p:txBody>
      </p:sp>
      <p:sp>
        <p:nvSpPr>
          <p:cNvPr id="18" name="Rectangle 17"/>
          <p:cNvSpPr/>
          <p:nvPr/>
        </p:nvSpPr>
        <p:spPr>
          <a:xfrm>
            <a:off x="-103369" y="2761878"/>
            <a:ext cx="9382015" cy="830997"/>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English speaking German spies were dropped behind the Allied front line.</a:t>
            </a:r>
            <a:endParaRPr lang="en-US" sz="2400" dirty="0"/>
          </a:p>
        </p:txBody>
      </p:sp>
      <p:sp>
        <p:nvSpPr>
          <p:cNvPr id="19" name="Rectangle 18"/>
          <p:cNvSpPr/>
          <p:nvPr/>
        </p:nvSpPr>
        <p:spPr>
          <a:xfrm>
            <a:off x="-85226" y="3420491"/>
            <a:ext cx="9382015" cy="830997"/>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These German spies were dressed in American uniforms and told lies to confuse the Allied troops.</a:t>
            </a:r>
            <a:endParaRPr lang="en-US" sz="2400" dirty="0"/>
          </a:p>
        </p:txBody>
      </p:sp>
      <p:sp>
        <p:nvSpPr>
          <p:cNvPr id="20" name="Rectangle 19"/>
          <p:cNvSpPr/>
          <p:nvPr/>
        </p:nvSpPr>
        <p:spPr>
          <a:xfrm>
            <a:off x="-85226" y="4160773"/>
            <a:ext cx="9382015" cy="461665"/>
          </a:xfrm>
          <a:prstGeom prst="rect">
            <a:avLst/>
          </a:prstGeom>
        </p:spPr>
        <p:txBody>
          <a:bodyPr wrap="square">
            <a:spAutoFit/>
          </a:bodyPr>
          <a:lstStyle/>
          <a:p>
            <a:pPr algn="ctr"/>
            <a:r>
              <a:rPr lang="en-US" sz="2400" b="1" dirty="0" smtClean="0">
                <a:latin typeface="Tahoma"/>
                <a:cs typeface="Tahoma"/>
              </a:rPr>
              <a:t>Things weren’t looking good for the Allies.</a:t>
            </a:r>
            <a:endParaRPr lang="en-US" sz="2400" b="1" dirty="0"/>
          </a:p>
        </p:txBody>
      </p:sp>
      <p:sp>
        <p:nvSpPr>
          <p:cNvPr id="22" name="Rectangle 21"/>
          <p:cNvSpPr/>
          <p:nvPr/>
        </p:nvSpPr>
        <p:spPr>
          <a:xfrm>
            <a:off x="-85226" y="4513580"/>
            <a:ext cx="9382015"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Allied troops refused to give up.</a:t>
            </a:r>
            <a:endParaRPr lang="en-US" sz="2400" dirty="0"/>
          </a:p>
        </p:txBody>
      </p:sp>
      <p:sp>
        <p:nvSpPr>
          <p:cNvPr id="27" name="Rectangle 26"/>
          <p:cNvSpPr/>
          <p:nvPr/>
        </p:nvSpPr>
        <p:spPr>
          <a:xfrm>
            <a:off x="-85226" y="4896812"/>
            <a:ext cx="9382015" cy="830997"/>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Allied troops destroyed German fuel reserves, so the Germans began to run out of fuel for their tanks.</a:t>
            </a:r>
            <a:endParaRPr lang="en-US" sz="2400" dirty="0"/>
          </a:p>
        </p:txBody>
      </p:sp>
      <p:sp>
        <p:nvSpPr>
          <p:cNvPr id="28" name="Rectangle 27"/>
          <p:cNvSpPr/>
          <p:nvPr/>
        </p:nvSpPr>
        <p:spPr>
          <a:xfrm>
            <a:off x="-85226" y="5727809"/>
            <a:ext cx="9382015" cy="461665"/>
          </a:xfrm>
          <a:prstGeom prst="rect">
            <a:avLst/>
          </a:prstGeom>
        </p:spPr>
        <p:txBody>
          <a:bodyPr wrap="square">
            <a:spAutoFit/>
          </a:bodyPr>
          <a:lstStyle/>
          <a:p>
            <a:pPr algn="ctr"/>
            <a:r>
              <a:rPr lang="en-US" sz="2400" b="1" dirty="0" smtClean="0">
                <a:latin typeface="Tahoma"/>
                <a:cs typeface="Tahoma"/>
              </a:rPr>
              <a:t>The Battle of the Bulge lasted about one month.</a:t>
            </a:r>
            <a:endParaRPr lang="en-US" sz="2400" b="1" dirty="0"/>
          </a:p>
        </p:txBody>
      </p:sp>
      <p:sp>
        <p:nvSpPr>
          <p:cNvPr id="29" name="Rectangle 28"/>
          <p:cNvSpPr/>
          <p:nvPr/>
        </p:nvSpPr>
        <p:spPr>
          <a:xfrm>
            <a:off x="-103369" y="6189474"/>
            <a:ext cx="9382015"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About 100,000 American casualties.</a:t>
            </a:r>
            <a:endParaRPr lang="en-US" sz="2400" dirty="0"/>
          </a:p>
        </p:txBody>
      </p:sp>
    </p:spTree>
    <p:extLst>
      <p:ext uri="{BB962C8B-B14F-4D97-AF65-F5344CB8AC3E}">
        <p14:creationId xmlns:p14="http://schemas.microsoft.com/office/powerpoint/2010/main" val="40832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P spid="17" grpId="0"/>
      <p:bldP spid="18" grpId="0"/>
      <p:bldP spid="19" grpId="0"/>
      <p:bldP spid="20" grpId="0"/>
      <p:bldP spid="22"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p:nvSpPr>
        <p:spPr>
          <a:xfrm>
            <a:off x="-85226" y="814605"/>
            <a:ext cx="9382015" cy="461665"/>
          </a:xfrm>
          <a:prstGeom prst="rect">
            <a:avLst/>
          </a:prstGeom>
        </p:spPr>
        <p:txBody>
          <a:bodyPr wrap="square">
            <a:spAutoFit/>
          </a:bodyPr>
          <a:lstStyle/>
          <a:p>
            <a:pPr algn="ctr"/>
            <a:r>
              <a:rPr lang="en-US" sz="2400" dirty="0" smtClean="0">
                <a:latin typeface="Tahoma"/>
                <a:cs typeface="Tahoma"/>
              </a:rPr>
              <a:t>Allied troops fought until reinforcements came.</a:t>
            </a:r>
            <a:endParaRPr lang="en-US" sz="2400" dirty="0"/>
          </a:p>
        </p:txBody>
      </p:sp>
      <p:sp>
        <p:nvSpPr>
          <p:cNvPr id="16" name="Rectangle 15"/>
          <p:cNvSpPr/>
          <p:nvPr/>
        </p:nvSpPr>
        <p:spPr>
          <a:xfrm>
            <a:off x="-175941" y="1144653"/>
            <a:ext cx="9592083" cy="461665"/>
          </a:xfrm>
          <a:prstGeom prst="rect">
            <a:avLst/>
          </a:prstGeom>
        </p:spPr>
        <p:txBody>
          <a:bodyPr wrap="square">
            <a:spAutoFit/>
          </a:bodyPr>
          <a:lstStyle/>
          <a:p>
            <a:pPr algn="ctr"/>
            <a:r>
              <a:rPr lang="en-US" sz="2400" dirty="0" smtClean="0">
                <a:latin typeface="Tahoma"/>
                <a:cs typeface="Tahoma"/>
              </a:rPr>
              <a:t>Hitler’s last chance at pushing the Allies off mainland Europe failed.</a:t>
            </a:r>
            <a:endParaRPr lang="en-US" sz="2400" dirty="0"/>
          </a:p>
        </p:txBody>
      </p:sp>
      <p:pic>
        <p:nvPicPr>
          <p:cNvPr id="5" name="Picture 4"/>
          <p:cNvPicPr>
            <a:picLocks noChangeAspect="1"/>
          </p:cNvPicPr>
          <p:nvPr/>
        </p:nvPicPr>
        <p:blipFill>
          <a:blip r:embed="rId4"/>
          <a:stretch>
            <a:fillRect/>
          </a:stretch>
        </p:blipFill>
        <p:spPr>
          <a:xfrm>
            <a:off x="5352144" y="1606318"/>
            <a:ext cx="3661728" cy="2948085"/>
          </a:xfrm>
          <a:prstGeom prst="rect">
            <a:avLst/>
          </a:prstGeom>
          <a:ln>
            <a:solidFill>
              <a:srgbClr val="000000"/>
            </a:solidFill>
          </a:ln>
        </p:spPr>
      </p:pic>
      <p:pic>
        <p:nvPicPr>
          <p:cNvPr id="6" name="Picture 5"/>
          <p:cNvPicPr>
            <a:picLocks noChangeAspect="1"/>
          </p:cNvPicPr>
          <p:nvPr/>
        </p:nvPicPr>
        <p:blipFill>
          <a:blip r:embed="rId5"/>
          <a:stretch>
            <a:fillRect/>
          </a:stretch>
        </p:blipFill>
        <p:spPr>
          <a:xfrm>
            <a:off x="500751" y="1696356"/>
            <a:ext cx="3454391" cy="2781157"/>
          </a:xfrm>
          <a:prstGeom prst="rect">
            <a:avLst/>
          </a:prstGeom>
          <a:ln>
            <a:solidFill>
              <a:srgbClr val="000000"/>
            </a:solidFill>
          </a:ln>
        </p:spPr>
      </p:pic>
      <p:sp>
        <p:nvSpPr>
          <p:cNvPr id="24" name="Rectangle 23"/>
          <p:cNvSpPr/>
          <p:nvPr/>
        </p:nvSpPr>
        <p:spPr>
          <a:xfrm rot="19399068">
            <a:off x="-993698" y="2431455"/>
            <a:ext cx="10923728" cy="1831271"/>
          </a:xfrm>
          <a:prstGeom prst="rect">
            <a:avLst/>
          </a:prstGeom>
        </p:spPr>
        <p:txBody>
          <a:bodyPr wrap="square">
            <a:spAutoFit/>
          </a:bodyPr>
          <a:lstStyle/>
          <a:p>
            <a:pPr algn="ctr"/>
            <a:r>
              <a:rPr lang="en-US" sz="11300" b="1" dirty="0" smtClean="0">
                <a:ln>
                  <a:solidFill>
                    <a:srgbClr val="000000"/>
                  </a:solidFill>
                </a:ln>
                <a:solidFill>
                  <a:srgbClr val="FFFF00"/>
                </a:solidFill>
                <a:latin typeface="Tahoma"/>
                <a:cs typeface="Tahoma"/>
              </a:rPr>
              <a:t>Allies WON!!!!</a:t>
            </a:r>
            <a:endParaRPr lang="en-US" sz="11300" b="1" dirty="0">
              <a:solidFill>
                <a:srgbClr val="FFFF00"/>
              </a:solidFill>
            </a:endParaRPr>
          </a:p>
        </p:txBody>
      </p:sp>
    </p:spTree>
    <p:extLst>
      <p:ext uri="{BB962C8B-B14F-4D97-AF65-F5344CB8AC3E}">
        <p14:creationId xmlns:p14="http://schemas.microsoft.com/office/powerpoint/2010/main" val="38760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Scale>
                                      <p:cBhvr>
                                        <p:cTn id="2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24"/>
                                        </p:tgtEl>
                                        <p:attrNameLst>
                                          <p:attrName>ppt_x</p:attrName>
                                          <p:attrName>ppt_y</p:attrName>
                                        </p:attrNameLst>
                                      </p:cBhvr>
                                    </p:animMotion>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34128" y="705747"/>
            <a:ext cx="9109872" cy="461665"/>
          </a:xfrm>
          <a:prstGeom prst="rect">
            <a:avLst/>
          </a:prstGeom>
        </p:spPr>
        <p:txBody>
          <a:bodyPr wrap="square">
            <a:spAutoFit/>
          </a:bodyPr>
          <a:lstStyle/>
          <a:p>
            <a:pPr marL="342900" indent="-342900" algn="ctr">
              <a:buFont typeface="Courier New"/>
              <a:buChar char="o"/>
            </a:pPr>
            <a:r>
              <a:rPr lang="en-US" sz="2400" dirty="0">
                <a:latin typeface="Tahoma"/>
                <a:cs typeface="Tahoma"/>
              </a:rPr>
              <a:t>L</a:t>
            </a:r>
            <a:r>
              <a:rPr lang="en-US" sz="2400" dirty="0" smtClean="0">
                <a:latin typeface="Tahoma"/>
                <a:cs typeface="Tahoma"/>
              </a:rPr>
              <a:t>ast major battle fought in Europe.</a:t>
            </a:r>
            <a:endParaRPr lang="en-US" sz="2400" dirty="0"/>
          </a:p>
        </p:txBody>
      </p:sp>
      <p:sp>
        <p:nvSpPr>
          <p:cNvPr id="13" name="Rectangle 12"/>
          <p:cNvSpPr/>
          <p:nvPr/>
        </p:nvSpPr>
        <p:spPr>
          <a:xfrm>
            <a:off x="15985" y="1052693"/>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Primarily between German and Soviet troops.</a:t>
            </a:r>
            <a:endParaRPr lang="en-US" sz="2400" dirty="0"/>
          </a:p>
        </p:txBody>
      </p:sp>
      <p:sp>
        <p:nvSpPr>
          <p:cNvPr id="14" name="Rectangle 13"/>
          <p:cNvSpPr/>
          <p:nvPr/>
        </p:nvSpPr>
        <p:spPr>
          <a:xfrm>
            <a:off x="-85226" y="1392228"/>
            <a:ext cx="9382015"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Soviet troops greatly outnumbered the Germans.</a:t>
            </a:r>
            <a:endParaRPr lang="en-US" sz="2400" dirty="0"/>
          </a:p>
        </p:txBody>
      </p:sp>
      <p:sp>
        <p:nvSpPr>
          <p:cNvPr id="15" name="Rectangle 14"/>
          <p:cNvSpPr/>
          <p:nvPr/>
        </p:nvSpPr>
        <p:spPr>
          <a:xfrm>
            <a:off x="-12653" y="1889027"/>
            <a:ext cx="9244241"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Began April 16, 1945</a:t>
            </a:r>
            <a:endParaRPr lang="en-US" sz="4000" b="1" dirty="0"/>
          </a:p>
        </p:txBody>
      </p:sp>
      <p:sp>
        <p:nvSpPr>
          <p:cNvPr id="16" name="Rectangle 15"/>
          <p:cNvSpPr/>
          <p:nvPr/>
        </p:nvSpPr>
        <p:spPr>
          <a:xfrm>
            <a:off x="-85225" y="2651342"/>
            <a:ext cx="2752226" cy="461665"/>
          </a:xfrm>
          <a:prstGeom prst="rect">
            <a:avLst/>
          </a:prstGeom>
        </p:spPr>
        <p:txBody>
          <a:bodyPr wrap="square">
            <a:spAutoFit/>
          </a:bodyPr>
          <a:lstStyle/>
          <a:p>
            <a:pPr algn="ctr"/>
            <a:r>
              <a:rPr lang="en-US" sz="2400" b="1" dirty="0" smtClean="0">
                <a:latin typeface="Tahoma"/>
                <a:cs typeface="Tahoma"/>
              </a:rPr>
              <a:t>Soviet Union</a:t>
            </a:r>
            <a:endParaRPr lang="en-US" sz="2400" b="1" dirty="0"/>
          </a:p>
        </p:txBody>
      </p:sp>
      <p:sp>
        <p:nvSpPr>
          <p:cNvPr id="17" name="Rectangle 16"/>
          <p:cNvSpPr/>
          <p:nvPr/>
        </p:nvSpPr>
        <p:spPr>
          <a:xfrm>
            <a:off x="-85225" y="3047384"/>
            <a:ext cx="2752226" cy="461665"/>
          </a:xfrm>
          <a:prstGeom prst="rect">
            <a:avLst/>
          </a:prstGeom>
        </p:spPr>
        <p:txBody>
          <a:bodyPr wrap="square">
            <a:spAutoFit/>
          </a:bodyPr>
          <a:lstStyle/>
          <a:p>
            <a:r>
              <a:rPr lang="en-US" sz="2400" dirty="0" smtClean="0">
                <a:latin typeface="Tahoma"/>
                <a:cs typeface="Tahoma"/>
              </a:rPr>
              <a:t>2.5 million soldiers</a:t>
            </a:r>
            <a:endParaRPr lang="en-US" sz="2400" dirty="0"/>
          </a:p>
        </p:txBody>
      </p:sp>
      <p:sp>
        <p:nvSpPr>
          <p:cNvPr id="18" name="Rectangle 17"/>
          <p:cNvSpPr/>
          <p:nvPr/>
        </p:nvSpPr>
        <p:spPr>
          <a:xfrm>
            <a:off x="-85225" y="3436477"/>
            <a:ext cx="2752226" cy="461665"/>
          </a:xfrm>
          <a:prstGeom prst="rect">
            <a:avLst/>
          </a:prstGeom>
        </p:spPr>
        <p:txBody>
          <a:bodyPr wrap="square">
            <a:spAutoFit/>
          </a:bodyPr>
          <a:lstStyle/>
          <a:p>
            <a:r>
              <a:rPr lang="en-US" sz="2400" dirty="0" smtClean="0">
                <a:latin typeface="Tahoma"/>
                <a:cs typeface="Tahoma"/>
              </a:rPr>
              <a:t>7,500 aircraft</a:t>
            </a:r>
            <a:endParaRPr lang="en-US" sz="2400" dirty="0"/>
          </a:p>
        </p:txBody>
      </p:sp>
      <p:sp>
        <p:nvSpPr>
          <p:cNvPr id="19" name="Rectangle 18"/>
          <p:cNvSpPr/>
          <p:nvPr/>
        </p:nvSpPr>
        <p:spPr>
          <a:xfrm>
            <a:off x="-85225" y="3812112"/>
            <a:ext cx="2752226" cy="461665"/>
          </a:xfrm>
          <a:prstGeom prst="rect">
            <a:avLst/>
          </a:prstGeom>
        </p:spPr>
        <p:txBody>
          <a:bodyPr wrap="square">
            <a:spAutoFit/>
          </a:bodyPr>
          <a:lstStyle/>
          <a:p>
            <a:r>
              <a:rPr lang="en-US" sz="2400" dirty="0" smtClean="0">
                <a:latin typeface="Tahoma"/>
                <a:cs typeface="Tahoma"/>
              </a:rPr>
              <a:t>6,200 tanks</a:t>
            </a:r>
            <a:endParaRPr lang="en-US" sz="2400" dirty="0"/>
          </a:p>
        </p:txBody>
      </p:sp>
      <p:sp>
        <p:nvSpPr>
          <p:cNvPr id="20" name="Rectangle 19"/>
          <p:cNvSpPr/>
          <p:nvPr/>
        </p:nvSpPr>
        <p:spPr>
          <a:xfrm>
            <a:off x="3351032" y="2651342"/>
            <a:ext cx="2752226" cy="461665"/>
          </a:xfrm>
          <a:prstGeom prst="rect">
            <a:avLst/>
          </a:prstGeom>
        </p:spPr>
        <p:txBody>
          <a:bodyPr wrap="square">
            <a:spAutoFit/>
          </a:bodyPr>
          <a:lstStyle/>
          <a:p>
            <a:pPr algn="ctr"/>
            <a:r>
              <a:rPr lang="en-US" sz="2400" b="1" dirty="0" smtClean="0">
                <a:latin typeface="Tahoma"/>
                <a:cs typeface="Tahoma"/>
              </a:rPr>
              <a:t>Germany</a:t>
            </a:r>
            <a:endParaRPr lang="en-US" sz="2400" b="1" dirty="0"/>
          </a:p>
        </p:txBody>
      </p:sp>
      <p:sp>
        <p:nvSpPr>
          <p:cNvPr id="21" name="Rectangle 20"/>
          <p:cNvSpPr/>
          <p:nvPr/>
        </p:nvSpPr>
        <p:spPr>
          <a:xfrm>
            <a:off x="3351032" y="3047384"/>
            <a:ext cx="2752226" cy="461665"/>
          </a:xfrm>
          <a:prstGeom prst="rect">
            <a:avLst/>
          </a:prstGeom>
        </p:spPr>
        <p:txBody>
          <a:bodyPr wrap="square">
            <a:spAutoFit/>
          </a:bodyPr>
          <a:lstStyle/>
          <a:p>
            <a:r>
              <a:rPr lang="en-US" sz="2400" dirty="0" smtClean="0">
                <a:latin typeface="Tahoma"/>
                <a:cs typeface="Tahoma"/>
              </a:rPr>
              <a:t>1 million soldiers</a:t>
            </a:r>
            <a:endParaRPr lang="en-US" sz="2400" dirty="0"/>
          </a:p>
        </p:txBody>
      </p:sp>
      <p:sp>
        <p:nvSpPr>
          <p:cNvPr id="22" name="Rectangle 21"/>
          <p:cNvSpPr/>
          <p:nvPr/>
        </p:nvSpPr>
        <p:spPr>
          <a:xfrm>
            <a:off x="3351032" y="3436477"/>
            <a:ext cx="2752226" cy="461665"/>
          </a:xfrm>
          <a:prstGeom prst="rect">
            <a:avLst/>
          </a:prstGeom>
        </p:spPr>
        <p:txBody>
          <a:bodyPr wrap="square">
            <a:spAutoFit/>
          </a:bodyPr>
          <a:lstStyle/>
          <a:p>
            <a:r>
              <a:rPr lang="en-US" sz="2400" dirty="0" smtClean="0">
                <a:latin typeface="Tahoma"/>
                <a:cs typeface="Tahoma"/>
              </a:rPr>
              <a:t>2,200 aircraft</a:t>
            </a:r>
            <a:endParaRPr lang="en-US" sz="2400" dirty="0"/>
          </a:p>
        </p:txBody>
      </p:sp>
      <p:sp>
        <p:nvSpPr>
          <p:cNvPr id="26" name="Rectangle 25"/>
          <p:cNvSpPr/>
          <p:nvPr/>
        </p:nvSpPr>
        <p:spPr>
          <a:xfrm>
            <a:off x="3351032" y="3812112"/>
            <a:ext cx="2752226" cy="461665"/>
          </a:xfrm>
          <a:prstGeom prst="rect">
            <a:avLst/>
          </a:prstGeom>
        </p:spPr>
        <p:txBody>
          <a:bodyPr wrap="square">
            <a:spAutoFit/>
          </a:bodyPr>
          <a:lstStyle/>
          <a:p>
            <a:r>
              <a:rPr lang="en-US" sz="2400" dirty="0" smtClean="0">
                <a:latin typeface="Tahoma"/>
                <a:cs typeface="Tahoma"/>
              </a:rPr>
              <a:t>1,500 tanks</a:t>
            </a:r>
            <a:endParaRPr lang="en-US" sz="2400" dirty="0"/>
          </a:p>
        </p:txBody>
      </p:sp>
      <p:pic>
        <p:nvPicPr>
          <p:cNvPr id="6" name="Picture 5"/>
          <p:cNvPicPr>
            <a:picLocks noChangeAspect="1"/>
          </p:cNvPicPr>
          <p:nvPr/>
        </p:nvPicPr>
        <p:blipFill>
          <a:blip r:embed="rId4"/>
          <a:stretch>
            <a:fillRect/>
          </a:stretch>
        </p:blipFill>
        <p:spPr>
          <a:xfrm>
            <a:off x="87286" y="4355420"/>
            <a:ext cx="3369641" cy="2426142"/>
          </a:xfrm>
          <a:prstGeom prst="rect">
            <a:avLst/>
          </a:prstGeom>
          <a:ln>
            <a:solidFill>
              <a:srgbClr val="000000"/>
            </a:solidFill>
          </a:ln>
        </p:spPr>
      </p:pic>
      <p:pic>
        <p:nvPicPr>
          <p:cNvPr id="11" name="Picture 10"/>
          <p:cNvPicPr>
            <a:picLocks noChangeAspect="1"/>
          </p:cNvPicPr>
          <p:nvPr/>
        </p:nvPicPr>
        <p:blipFill>
          <a:blip r:embed="rId5"/>
          <a:stretch>
            <a:fillRect/>
          </a:stretch>
        </p:blipFill>
        <p:spPr>
          <a:xfrm>
            <a:off x="5840485" y="2596913"/>
            <a:ext cx="3267229" cy="2063513"/>
          </a:xfrm>
          <a:prstGeom prst="rect">
            <a:avLst/>
          </a:prstGeom>
          <a:ln>
            <a:solidFill>
              <a:srgbClr val="000000"/>
            </a:solidFill>
          </a:ln>
        </p:spPr>
      </p:pic>
      <p:sp>
        <p:nvSpPr>
          <p:cNvPr id="27" name="Rectangle 26"/>
          <p:cNvSpPr/>
          <p:nvPr/>
        </p:nvSpPr>
        <p:spPr>
          <a:xfrm>
            <a:off x="3456927" y="4689148"/>
            <a:ext cx="5756517" cy="763286"/>
          </a:xfrm>
          <a:prstGeom prst="rect">
            <a:avLst/>
          </a:prstGeom>
        </p:spPr>
        <p:txBody>
          <a:bodyPr wrap="square">
            <a:spAutoFit/>
          </a:bodyPr>
          <a:lstStyle/>
          <a:p>
            <a:pPr marL="342900" indent="-342900" algn="ctr">
              <a:lnSpc>
                <a:spcPct val="90000"/>
              </a:lnSpc>
              <a:buFont typeface="Courier New"/>
              <a:buChar char="o"/>
            </a:pPr>
            <a:r>
              <a:rPr lang="en-US" sz="2400" dirty="0" smtClean="0">
                <a:latin typeface="Tahoma"/>
                <a:cs typeface="Tahoma"/>
              </a:rPr>
              <a:t>German soldiers were starving, sick, and wounded from years of fighting. </a:t>
            </a:r>
            <a:endParaRPr lang="en-US" sz="2400" dirty="0"/>
          </a:p>
        </p:txBody>
      </p:sp>
      <p:sp>
        <p:nvSpPr>
          <p:cNvPr id="28" name="Rectangle 27"/>
          <p:cNvSpPr/>
          <p:nvPr/>
        </p:nvSpPr>
        <p:spPr>
          <a:xfrm>
            <a:off x="3456927" y="5346646"/>
            <a:ext cx="5756517" cy="763286"/>
          </a:xfrm>
          <a:prstGeom prst="rect">
            <a:avLst/>
          </a:prstGeom>
        </p:spPr>
        <p:txBody>
          <a:bodyPr wrap="square">
            <a:spAutoFit/>
          </a:bodyPr>
          <a:lstStyle/>
          <a:p>
            <a:pPr marL="342900" indent="-342900" algn="ctr">
              <a:lnSpc>
                <a:spcPct val="90000"/>
              </a:lnSpc>
              <a:buFont typeface="Courier New"/>
              <a:buChar char="o"/>
            </a:pPr>
            <a:r>
              <a:rPr lang="en-US" sz="2400" dirty="0" smtClean="0">
                <a:latin typeface="Tahoma"/>
                <a:cs typeface="Tahoma"/>
              </a:rPr>
              <a:t>The Soviets were able to attack the city and easily surround it.</a:t>
            </a:r>
            <a:endParaRPr lang="en-US" sz="2400" dirty="0"/>
          </a:p>
        </p:txBody>
      </p:sp>
      <p:sp>
        <p:nvSpPr>
          <p:cNvPr id="29" name="Rectangle 28"/>
          <p:cNvSpPr/>
          <p:nvPr/>
        </p:nvSpPr>
        <p:spPr>
          <a:xfrm>
            <a:off x="3456927" y="6000133"/>
            <a:ext cx="5756517" cy="763286"/>
          </a:xfrm>
          <a:prstGeom prst="rect">
            <a:avLst/>
          </a:prstGeom>
        </p:spPr>
        <p:txBody>
          <a:bodyPr wrap="square">
            <a:spAutoFit/>
          </a:bodyPr>
          <a:lstStyle/>
          <a:p>
            <a:pPr marL="342900" indent="-342900" algn="ctr">
              <a:lnSpc>
                <a:spcPct val="90000"/>
              </a:lnSpc>
              <a:buFont typeface="Courier New"/>
              <a:buChar char="o"/>
            </a:pPr>
            <a:r>
              <a:rPr lang="en-US" sz="2400" dirty="0" smtClean="0">
                <a:latin typeface="Tahoma"/>
                <a:cs typeface="Tahoma"/>
              </a:rPr>
              <a:t>On April 20, the </a:t>
            </a:r>
            <a:r>
              <a:rPr lang="en-US" sz="2400" dirty="0">
                <a:latin typeface="Tahoma"/>
                <a:cs typeface="Tahoma"/>
              </a:rPr>
              <a:t>S</a:t>
            </a:r>
            <a:r>
              <a:rPr lang="en-US" sz="2400" dirty="0" smtClean="0">
                <a:latin typeface="Tahoma"/>
                <a:cs typeface="Tahoma"/>
              </a:rPr>
              <a:t>oviets began bombing the city.</a:t>
            </a:r>
            <a:endParaRPr lang="en-US" sz="2400" dirty="0"/>
          </a:p>
        </p:txBody>
      </p:sp>
    </p:spTree>
    <p:extLst>
      <p:ext uri="{BB962C8B-B14F-4D97-AF65-F5344CB8AC3E}">
        <p14:creationId xmlns:p14="http://schemas.microsoft.com/office/powerpoint/2010/main" val="123298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trips(down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strips(downLef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strips(down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strips(down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strips(downLeft)">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Left)">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p:tgtEl>
                                          <p:spTgt spid="27"/>
                                        </p:tgtEl>
                                        <p:attrNameLst>
                                          <p:attrName>ppt_y</p:attrName>
                                        </p:attrNameLst>
                                      </p:cBhvr>
                                      <p:tavLst>
                                        <p:tav tm="0">
                                          <p:val>
                                            <p:strVal val="#ppt_y+#ppt_h*1.125000"/>
                                          </p:val>
                                        </p:tav>
                                        <p:tav tm="100000">
                                          <p:val>
                                            <p:strVal val="#ppt_y"/>
                                          </p:val>
                                        </p:tav>
                                      </p:tavLst>
                                    </p:anim>
                                    <p:animEffect transition="in" filter="wipe(up)">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p:tgtEl>
                                          <p:spTgt spid="28"/>
                                        </p:tgtEl>
                                        <p:attrNameLst>
                                          <p:attrName>ppt_y</p:attrName>
                                        </p:attrNameLst>
                                      </p:cBhvr>
                                      <p:tavLst>
                                        <p:tav tm="0">
                                          <p:val>
                                            <p:strVal val="#ppt_y+#ppt_h*1.125000"/>
                                          </p:val>
                                        </p:tav>
                                        <p:tav tm="100000">
                                          <p:val>
                                            <p:strVal val="#ppt_y"/>
                                          </p:val>
                                        </p:tav>
                                      </p:tavLst>
                                    </p:anim>
                                    <p:animEffect transition="in" filter="wipe(up)">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dissolv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p:tgtEl>
                                          <p:spTgt spid="29"/>
                                        </p:tgtEl>
                                        <p:attrNameLst>
                                          <p:attrName>ppt_y</p:attrName>
                                        </p:attrNameLst>
                                      </p:cBhvr>
                                      <p:tavLst>
                                        <p:tav tm="0">
                                          <p:val>
                                            <p:strVal val="#ppt_y+#ppt_h*1.125000"/>
                                          </p:val>
                                        </p:tav>
                                        <p:tav tm="100000">
                                          <p:val>
                                            <p:strVal val="#ppt_y"/>
                                          </p:val>
                                        </p:tav>
                                      </p:tavLst>
                                    </p:anim>
                                    <p:animEffect transition="in" filter="wipe(up)">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dissolve">
                                      <p:cBhvr>
                                        <p:cTn id="9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P spid="16" grpId="0"/>
      <p:bldP spid="17" grpId="0"/>
      <p:bldP spid="18" grpId="0"/>
      <p:bldP spid="19" grpId="0"/>
      <p:bldP spid="20" grpId="0"/>
      <p:bldP spid="21" grpId="0"/>
      <p:bldP spid="22"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34128" y="705747"/>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Hitler knew Berlin was going to fall.</a:t>
            </a:r>
            <a:endParaRPr lang="en-US" sz="2400" dirty="0"/>
          </a:p>
        </p:txBody>
      </p:sp>
      <p:sp>
        <p:nvSpPr>
          <p:cNvPr id="13" name="Rectangle 12"/>
          <p:cNvSpPr/>
          <p:nvPr/>
        </p:nvSpPr>
        <p:spPr>
          <a:xfrm>
            <a:off x="15985" y="1052693"/>
            <a:ext cx="9109872"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He called in additional German troops from the west.</a:t>
            </a:r>
            <a:endParaRPr lang="en-US" sz="2400" dirty="0"/>
          </a:p>
        </p:txBody>
      </p:sp>
      <p:sp>
        <p:nvSpPr>
          <p:cNvPr id="14" name="Rectangle 13"/>
          <p:cNvSpPr/>
          <p:nvPr/>
        </p:nvSpPr>
        <p:spPr>
          <a:xfrm>
            <a:off x="-85226" y="1392228"/>
            <a:ext cx="9382015" cy="461665"/>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By April 30, Berlin lay in ruins.</a:t>
            </a:r>
            <a:endParaRPr lang="en-US" sz="2400" dirty="0"/>
          </a:p>
        </p:txBody>
      </p:sp>
      <p:sp>
        <p:nvSpPr>
          <p:cNvPr id="16" name="Rectangle 15"/>
          <p:cNvSpPr/>
          <p:nvPr/>
        </p:nvSpPr>
        <p:spPr>
          <a:xfrm>
            <a:off x="-30797" y="5593868"/>
            <a:ext cx="9246104" cy="461665"/>
          </a:xfrm>
          <a:prstGeom prst="rect">
            <a:avLst/>
          </a:prstGeom>
        </p:spPr>
        <p:txBody>
          <a:bodyPr wrap="square">
            <a:spAutoFit/>
          </a:bodyPr>
          <a:lstStyle/>
          <a:p>
            <a:r>
              <a:rPr lang="en-US" sz="2400" b="1" dirty="0" smtClean="0">
                <a:latin typeface="Tahoma"/>
                <a:cs typeface="Tahoma"/>
              </a:rPr>
              <a:t>The Soviets were closing in.</a:t>
            </a:r>
            <a:endParaRPr lang="en-US" sz="2400" b="1" dirty="0"/>
          </a:p>
        </p:txBody>
      </p:sp>
      <p:grpSp>
        <p:nvGrpSpPr>
          <p:cNvPr id="7" name="Group 6"/>
          <p:cNvGrpSpPr/>
          <p:nvPr/>
        </p:nvGrpSpPr>
        <p:grpSpPr>
          <a:xfrm>
            <a:off x="34128" y="1916165"/>
            <a:ext cx="2890158" cy="3674756"/>
            <a:chOff x="212271" y="1853893"/>
            <a:chExt cx="2890158" cy="3674756"/>
          </a:xfrm>
        </p:grpSpPr>
        <p:sp>
          <p:nvSpPr>
            <p:cNvPr id="19" name="Rectangle 18"/>
            <p:cNvSpPr/>
            <p:nvPr/>
          </p:nvSpPr>
          <p:spPr>
            <a:xfrm>
              <a:off x="212271" y="4820763"/>
              <a:ext cx="2890158" cy="707886"/>
            </a:xfrm>
            <a:prstGeom prst="rect">
              <a:avLst/>
            </a:prstGeom>
          </p:spPr>
          <p:txBody>
            <a:bodyPr wrap="square">
              <a:spAutoFit/>
            </a:bodyPr>
            <a:lstStyle/>
            <a:p>
              <a:pPr algn="ctr"/>
              <a:r>
                <a:rPr lang="en-US" sz="2000" dirty="0" smtClean="0">
                  <a:latin typeface="Tahoma"/>
                  <a:cs typeface="Tahoma"/>
                </a:rPr>
                <a:t>Reichstag government building</a:t>
              </a:r>
              <a:endParaRPr lang="en-US" sz="2000" dirty="0"/>
            </a:p>
          </p:txBody>
        </p:sp>
        <p:pic>
          <p:nvPicPr>
            <p:cNvPr id="27" name="Picture 26"/>
            <p:cNvPicPr>
              <a:picLocks noChangeAspect="1"/>
            </p:cNvPicPr>
            <p:nvPr/>
          </p:nvPicPr>
          <p:blipFill>
            <a:blip r:embed="rId4"/>
            <a:stretch>
              <a:fillRect/>
            </a:stretch>
          </p:blipFill>
          <p:spPr>
            <a:xfrm>
              <a:off x="212271" y="1853893"/>
              <a:ext cx="2890158" cy="3021299"/>
            </a:xfrm>
            <a:prstGeom prst="rect">
              <a:avLst/>
            </a:prstGeom>
            <a:ln>
              <a:solidFill>
                <a:srgbClr val="000000"/>
              </a:solidFill>
            </a:ln>
          </p:spPr>
        </p:pic>
      </p:grpSp>
      <p:sp>
        <p:nvSpPr>
          <p:cNvPr id="29" name="Rectangle 28"/>
          <p:cNvSpPr/>
          <p:nvPr/>
        </p:nvSpPr>
        <p:spPr>
          <a:xfrm>
            <a:off x="-32660" y="5982961"/>
            <a:ext cx="9246104" cy="461665"/>
          </a:xfrm>
          <a:prstGeom prst="rect">
            <a:avLst/>
          </a:prstGeom>
        </p:spPr>
        <p:txBody>
          <a:bodyPr wrap="square">
            <a:spAutoFit/>
          </a:bodyPr>
          <a:lstStyle/>
          <a:p>
            <a:r>
              <a:rPr lang="en-US" sz="2400" b="1" dirty="0" smtClean="0">
                <a:latin typeface="Tahoma"/>
                <a:cs typeface="Tahoma"/>
              </a:rPr>
              <a:t>Hitler knew he had lost. </a:t>
            </a:r>
            <a:endParaRPr lang="en-US" sz="2400" b="1" dirty="0"/>
          </a:p>
        </p:txBody>
      </p:sp>
      <p:sp>
        <p:nvSpPr>
          <p:cNvPr id="30" name="Rectangle 29"/>
          <p:cNvSpPr/>
          <p:nvPr/>
        </p:nvSpPr>
        <p:spPr>
          <a:xfrm>
            <a:off x="-32660" y="6367351"/>
            <a:ext cx="9246104" cy="461665"/>
          </a:xfrm>
          <a:prstGeom prst="rect">
            <a:avLst/>
          </a:prstGeom>
        </p:spPr>
        <p:txBody>
          <a:bodyPr wrap="square">
            <a:spAutoFit/>
          </a:bodyPr>
          <a:lstStyle/>
          <a:p>
            <a:r>
              <a:rPr lang="en-US" sz="2400" b="1" dirty="0" smtClean="0">
                <a:latin typeface="Tahoma"/>
                <a:cs typeface="Tahoma"/>
              </a:rPr>
              <a:t>Hitler knew Germany had lost. </a:t>
            </a:r>
            <a:endParaRPr lang="en-US" sz="2400" b="1" dirty="0"/>
          </a:p>
        </p:txBody>
      </p:sp>
      <p:grpSp>
        <p:nvGrpSpPr>
          <p:cNvPr id="8" name="Group 7"/>
          <p:cNvGrpSpPr/>
          <p:nvPr/>
        </p:nvGrpSpPr>
        <p:grpSpPr>
          <a:xfrm>
            <a:off x="4916009" y="3653487"/>
            <a:ext cx="4297435" cy="3048528"/>
            <a:chOff x="4916009" y="3653487"/>
            <a:chExt cx="4297435" cy="3048528"/>
          </a:xfrm>
        </p:grpSpPr>
        <p:pic>
          <p:nvPicPr>
            <p:cNvPr id="31" name="Picture 30"/>
            <p:cNvPicPr>
              <a:picLocks noChangeAspect="1"/>
            </p:cNvPicPr>
            <p:nvPr/>
          </p:nvPicPr>
          <p:blipFill>
            <a:blip r:embed="rId5"/>
            <a:stretch>
              <a:fillRect/>
            </a:stretch>
          </p:blipFill>
          <p:spPr>
            <a:xfrm>
              <a:off x="4916009" y="4325087"/>
              <a:ext cx="3810706" cy="2376928"/>
            </a:xfrm>
            <a:prstGeom prst="rect">
              <a:avLst/>
            </a:prstGeom>
            <a:ln>
              <a:solidFill>
                <a:srgbClr val="000000"/>
              </a:solidFill>
            </a:ln>
          </p:spPr>
        </p:pic>
        <p:sp>
          <p:nvSpPr>
            <p:cNvPr id="32" name="Rectangle 31"/>
            <p:cNvSpPr/>
            <p:nvPr/>
          </p:nvSpPr>
          <p:spPr>
            <a:xfrm>
              <a:off x="5847638" y="3653487"/>
              <a:ext cx="3365806" cy="707886"/>
            </a:xfrm>
            <a:prstGeom prst="rect">
              <a:avLst/>
            </a:prstGeom>
          </p:spPr>
          <p:txBody>
            <a:bodyPr wrap="square">
              <a:spAutoFit/>
            </a:bodyPr>
            <a:lstStyle/>
            <a:p>
              <a:pPr algn="ctr"/>
              <a:r>
                <a:rPr lang="en-US" sz="2000" dirty="0" smtClean="0">
                  <a:latin typeface="Tahoma"/>
                  <a:cs typeface="Tahoma"/>
                </a:rPr>
                <a:t>Soviet soldiers raising the Soviet flag in Berlin.</a:t>
              </a:r>
              <a:endParaRPr lang="en-US" sz="2000" dirty="0"/>
            </a:p>
          </p:txBody>
        </p:sp>
      </p:grpSp>
    </p:spTree>
    <p:extLst>
      <p:ext uri="{BB962C8B-B14F-4D97-AF65-F5344CB8AC3E}">
        <p14:creationId xmlns:p14="http://schemas.microsoft.com/office/powerpoint/2010/main" val="26906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ppt_y</p:attrName>
                                        </p:attrNameLst>
                                      </p:cBhvr>
                                      <p:tavLst>
                                        <p:tav tm="0">
                                          <p:val>
                                            <p:strVal val="#ppt_y+#ppt_h*1.125000"/>
                                          </p:val>
                                        </p:tav>
                                        <p:tav tm="100000">
                                          <p:val>
                                            <p:strVal val="#ppt_y"/>
                                          </p:val>
                                        </p:tav>
                                      </p:tavLst>
                                    </p:anim>
                                    <p:animEffect transition="in" filter="wipe(up)">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p:tgtEl>
                                          <p:spTgt spid="30"/>
                                        </p:tgtEl>
                                        <p:attrNameLst>
                                          <p:attrName>ppt_y</p:attrName>
                                        </p:attrNameLst>
                                      </p:cBhvr>
                                      <p:tavLst>
                                        <p:tav tm="0">
                                          <p:val>
                                            <p:strVal val="#ppt_y+#ppt_h*1.125000"/>
                                          </p:val>
                                        </p:tav>
                                        <p:tav tm="100000">
                                          <p:val>
                                            <p:strVal val="#ppt_y"/>
                                          </p:val>
                                        </p:tav>
                                      </p:tavLst>
                                    </p:anim>
                                    <p:animEffect transition="in" filter="wipe(up)">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6"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Rectangle 22"/>
          <p:cNvSpPr/>
          <p:nvPr/>
        </p:nvSpPr>
        <p:spPr>
          <a:xfrm>
            <a:off x="34128" y="705747"/>
            <a:ext cx="9109872" cy="830997"/>
          </a:xfrm>
          <a:prstGeom prst="rect">
            <a:avLst/>
          </a:prstGeom>
        </p:spPr>
        <p:txBody>
          <a:bodyPr wrap="square">
            <a:spAutoFit/>
          </a:bodyPr>
          <a:lstStyle/>
          <a:p>
            <a:pPr marL="342900" indent="-342900" algn="ctr">
              <a:buFont typeface="Courier New"/>
              <a:buChar char="o"/>
            </a:pPr>
            <a:r>
              <a:rPr lang="en-US" sz="2400" dirty="0" smtClean="0">
                <a:latin typeface="Tahoma"/>
                <a:cs typeface="Tahoma"/>
              </a:rPr>
              <a:t>On April 30, Hitler committed suicide instead of being taken prisoner.</a:t>
            </a:r>
            <a:endParaRPr lang="en-US" sz="2400" dirty="0"/>
          </a:p>
        </p:txBody>
      </p:sp>
      <p:sp>
        <p:nvSpPr>
          <p:cNvPr id="14" name="Rectangle 13"/>
          <p:cNvSpPr/>
          <p:nvPr/>
        </p:nvSpPr>
        <p:spPr>
          <a:xfrm>
            <a:off x="-85226" y="1536744"/>
            <a:ext cx="9382015" cy="461665"/>
          </a:xfrm>
          <a:prstGeom prst="rect">
            <a:avLst/>
          </a:prstGeom>
        </p:spPr>
        <p:txBody>
          <a:bodyPr wrap="square">
            <a:spAutoFit/>
          </a:bodyPr>
          <a:lstStyle/>
          <a:p>
            <a:pPr marL="342900" indent="-342900" algn="r">
              <a:buFont typeface="Courier New"/>
              <a:buChar char="o"/>
            </a:pPr>
            <a:r>
              <a:rPr lang="en-US" sz="2400" dirty="0" smtClean="0">
                <a:latin typeface="Tahoma"/>
                <a:cs typeface="Tahoma"/>
              </a:rPr>
              <a:t>On May 2, German generals surrendered.</a:t>
            </a:r>
            <a:endParaRPr lang="en-US" sz="2400" dirty="0"/>
          </a:p>
        </p:txBody>
      </p:sp>
      <p:sp>
        <p:nvSpPr>
          <p:cNvPr id="15" name="Rectangle 14"/>
          <p:cNvSpPr/>
          <p:nvPr/>
        </p:nvSpPr>
        <p:spPr>
          <a:xfrm>
            <a:off x="-20301" y="2722508"/>
            <a:ext cx="9244241"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May 8, 1945</a:t>
            </a:r>
            <a:endParaRPr lang="en-US" sz="4000" b="1" dirty="0"/>
          </a:p>
        </p:txBody>
      </p:sp>
      <p:sp>
        <p:nvSpPr>
          <p:cNvPr id="16" name="Rectangle 15"/>
          <p:cNvSpPr/>
          <p:nvPr/>
        </p:nvSpPr>
        <p:spPr>
          <a:xfrm>
            <a:off x="-85226" y="3337195"/>
            <a:ext cx="9316814" cy="830997"/>
          </a:xfrm>
          <a:prstGeom prst="rect">
            <a:avLst/>
          </a:prstGeom>
        </p:spPr>
        <p:txBody>
          <a:bodyPr wrap="square">
            <a:spAutoFit/>
          </a:bodyPr>
          <a:lstStyle/>
          <a:p>
            <a:pPr algn="ctr"/>
            <a:r>
              <a:rPr lang="en-US" sz="2400" b="1" dirty="0" smtClean="0">
                <a:latin typeface="Tahoma"/>
                <a:cs typeface="Tahoma"/>
              </a:rPr>
              <a:t>The remaining Nazi leaders signed their surrender to the Allies.</a:t>
            </a:r>
            <a:endParaRPr lang="en-US" sz="2400" b="1" dirty="0"/>
          </a:p>
        </p:txBody>
      </p:sp>
      <p:pic>
        <p:nvPicPr>
          <p:cNvPr id="6" name="Picture 5"/>
          <p:cNvPicPr>
            <a:picLocks noChangeAspect="1"/>
          </p:cNvPicPr>
          <p:nvPr/>
        </p:nvPicPr>
        <p:blipFill>
          <a:blip r:embed="rId4"/>
          <a:stretch>
            <a:fillRect/>
          </a:stretch>
        </p:blipFill>
        <p:spPr>
          <a:xfrm>
            <a:off x="1006335" y="1179561"/>
            <a:ext cx="1517929" cy="2098583"/>
          </a:xfrm>
          <a:prstGeom prst="rect">
            <a:avLst/>
          </a:prstGeom>
          <a:ln>
            <a:solidFill>
              <a:srgbClr val="000000"/>
            </a:solidFill>
          </a:ln>
        </p:spPr>
      </p:pic>
      <p:sp>
        <p:nvSpPr>
          <p:cNvPr id="30" name="Rectangle 29"/>
          <p:cNvSpPr/>
          <p:nvPr/>
        </p:nvSpPr>
        <p:spPr>
          <a:xfrm>
            <a:off x="-85226" y="4111244"/>
            <a:ext cx="9382015" cy="461665"/>
          </a:xfrm>
          <a:prstGeom prst="rect">
            <a:avLst/>
          </a:prstGeom>
        </p:spPr>
        <p:txBody>
          <a:bodyPr wrap="square">
            <a:spAutoFit/>
          </a:bodyPr>
          <a:lstStyle/>
          <a:p>
            <a:pPr algn="ctr"/>
            <a:r>
              <a:rPr lang="en-US" sz="2400" dirty="0" smtClean="0">
                <a:latin typeface="Tahoma"/>
                <a:cs typeface="Tahoma"/>
              </a:rPr>
              <a:t>When the battle ended, there were:</a:t>
            </a:r>
            <a:endParaRPr lang="en-US" sz="2400" dirty="0"/>
          </a:p>
        </p:txBody>
      </p:sp>
      <p:sp>
        <p:nvSpPr>
          <p:cNvPr id="7" name="Rectangle 6"/>
          <p:cNvSpPr/>
          <p:nvPr/>
        </p:nvSpPr>
        <p:spPr>
          <a:xfrm>
            <a:off x="2286000" y="4547763"/>
            <a:ext cx="4572000" cy="461665"/>
          </a:xfrm>
          <a:prstGeom prst="rect">
            <a:avLst/>
          </a:prstGeom>
        </p:spPr>
        <p:txBody>
          <a:bodyPr>
            <a:spAutoFit/>
          </a:bodyPr>
          <a:lstStyle/>
          <a:p>
            <a:pPr algn="ctr"/>
            <a:r>
              <a:rPr lang="en-US" sz="2400" dirty="0">
                <a:latin typeface="Tahoma"/>
                <a:cs typeface="Tahoma"/>
              </a:rPr>
              <a:t>360,000 Soviet </a:t>
            </a:r>
            <a:r>
              <a:rPr lang="en-US" sz="2400" dirty="0" smtClean="0">
                <a:latin typeface="Tahoma"/>
                <a:cs typeface="Tahoma"/>
              </a:rPr>
              <a:t>casualties</a:t>
            </a:r>
            <a:endParaRPr lang="en-US" sz="2400" dirty="0"/>
          </a:p>
        </p:txBody>
      </p:sp>
      <p:sp>
        <p:nvSpPr>
          <p:cNvPr id="31" name="Rectangle 30"/>
          <p:cNvSpPr/>
          <p:nvPr/>
        </p:nvSpPr>
        <p:spPr>
          <a:xfrm>
            <a:off x="2286000" y="4936856"/>
            <a:ext cx="4572000" cy="461665"/>
          </a:xfrm>
          <a:prstGeom prst="rect">
            <a:avLst/>
          </a:prstGeom>
        </p:spPr>
        <p:txBody>
          <a:bodyPr>
            <a:spAutoFit/>
          </a:bodyPr>
          <a:lstStyle/>
          <a:p>
            <a:pPr algn="ctr"/>
            <a:r>
              <a:rPr lang="en-US" sz="2400" dirty="0" smtClean="0">
                <a:latin typeface="Tahoma"/>
                <a:cs typeface="Tahoma"/>
              </a:rPr>
              <a:t>310,000 </a:t>
            </a:r>
            <a:r>
              <a:rPr lang="en-US" sz="2400" dirty="0">
                <a:latin typeface="Tahoma"/>
                <a:cs typeface="Tahoma"/>
              </a:rPr>
              <a:t>German </a:t>
            </a:r>
            <a:r>
              <a:rPr lang="en-US" sz="2400" dirty="0" smtClean="0">
                <a:latin typeface="Tahoma"/>
                <a:cs typeface="Tahoma"/>
              </a:rPr>
              <a:t>casualties</a:t>
            </a:r>
            <a:endParaRPr lang="en-US" sz="2400" dirty="0"/>
          </a:p>
        </p:txBody>
      </p:sp>
      <p:sp>
        <p:nvSpPr>
          <p:cNvPr id="32" name="Rectangle 31"/>
          <p:cNvSpPr/>
          <p:nvPr/>
        </p:nvSpPr>
        <p:spPr>
          <a:xfrm>
            <a:off x="34129" y="5302760"/>
            <a:ext cx="9091728" cy="461665"/>
          </a:xfrm>
          <a:prstGeom prst="rect">
            <a:avLst/>
          </a:prstGeom>
        </p:spPr>
        <p:txBody>
          <a:bodyPr wrap="square">
            <a:spAutoFit/>
          </a:bodyPr>
          <a:lstStyle/>
          <a:p>
            <a:pPr algn="ctr"/>
            <a:r>
              <a:rPr lang="en-US" sz="2400" dirty="0" smtClean="0">
                <a:latin typeface="Tahoma"/>
                <a:cs typeface="Tahoma"/>
              </a:rPr>
              <a:t>22,000 </a:t>
            </a:r>
            <a:r>
              <a:rPr lang="en-US" sz="2400" dirty="0">
                <a:latin typeface="Tahoma"/>
                <a:cs typeface="Tahoma"/>
              </a:rPr>
              <a:t>German civilians were </a:t>
            </a:r>
            <a:r>
              <a:rPr lang="en-US" sz="2400" dirty="0" smtClean="0">
                <a:latin typeface="Tahoma"/>
                <a:cs typeface="Tahoma"/>
              </a:rPr>
              <a:t>killed </a:t>
            </a:r>
            <a:endParaRPr lang="en-US" sz="2400" dirty="0"/>
          </a:p>
        </p:txBody>
      </p:sp>
      <p:sp>
        <p:nvSpPr>
          <p:cNvPr id="33" name="Rectangle 32"/>
          <p:cNvSpPr/>
          <p:nvPr/>
        </p:nvSpPr>
        <p:spPr>
          <a:xfrm>
            <a:off x="6223000" y="2542484"/>
            <a:ext cx="2985150" cy="830997"/>
          </a:xfrm>
          <a:prstGeom prst="rect">
            <a:avLst/>
          </a:prstGeom>
        </p:spPr>
        <p:txBody>
          <a:bodyPr wrap="square">
            <a:spAutoFit/>
          </a:bodyPr>
          <a:lstStyle/>
          <a:p>
            <a:pPr algn="ctr"/>
            <a:r>
              <a:rPr lang="en-US" sz="2400" dirty="0" smtClean="0">
                <a:latin typeface="Tahoma"/>
                <a:cs typeface="Tahoma"/>
              </a:rPr>
              <a:t>VE Day </a:t>
            </a:r>
          </a:p>
          <a:p>
            <a:pPr algn="ctr"/>
            <a:r>
              <a:rPr lang="en-US" sz="2400" dirty="0" smtClean="0">
                <a:latin typeface="Tahoma"/>
                <a:cs typeface="Tahoma"/>
              </a:rPr>
              <a:t>Victory in Europe</a:t>
            </a:r>
            <a:endParaRPr lang="en-US" sz="2400" dirty="0"/>
          </a:p>
        </p:txBody>
      </p:sp>
      <p:sp>
        <p:nvSpPr>
          <p:cNvPr id="34" name="Rectangle 33"/>
          <p:cNvSpPr/>
          <p:nvPr/>
        </p:nvSpPr>
        <p:spPr>
          <a:xfrm>
            <a:off x="2524264" y="5927084"/>
            <a:ext cx="3623083" cy="707886"/>
          </a:xfrm>
          <a:prstGeom prst="rect">
            <a:avLst/>
          </a:prstGeom>
        </p:spPr>
        <p:txBody>
          <a:bodyPr wrap="square">
            <a:spAutoFit/>
          </a:bodyPr>
          <a:lstStyle/>
          <a:p>
            <a:r>
              <a:rPr lang="en-US" sz="2000" dirty="0" smtClean="0">
                <a:latin typeface="Tahoma"/>
                <a:cs typeface="Tahoma"/>
              </a:rPr>
              <a:t>The war in Europe is over, but it still raged on in the Pacific</a:t>
            </a:r>
            <a:endParaRPr lang="en-US" sz="2000" dirty="0"/>
          </a:p>
        </p:txBody>
      </p:sp>
      <p:sp>
        <p:nvSpPr>
          <p:cNvPr id="35" name="Rectangle 34"/>
          <p:cNvSpPr/>
          <p:nvPr/>
        </p:nvSpPr>
        <p:spPr>
          <a:xfrm rot="19399068">
            <a:off x="-993698" y="2431455"/>
            <a:ext cx="10923728" cy="1831271"/>
          </a:xfrm>
          <a:prstGeom prst="rect">
            <a:avLst/>
          </a:prstGeom>
        </p:spPr>
        <p:txBody>
          <a:bodyPr wrap="square">
            <a:spAutoFit/>
          </a:bodyPr>
          <a:lstStyle/>
          <a:p>
            <a:pPr algn="ctr"/>
            <a:r>
              <a:rPr lang="en-US" sz="11300" b="1" dirty="0" smtClean="0">
                <a:ln>
                  <a:solidFill>
                    <a:srgbClr val="000000"/>
                  </a:solidFill>
                </a:ln>
                <a:solidFill>
                  <a:srgbClr val="FFFF00"/>
                </a:solidFill>
                <a:latin typeface="Tahoma"/>
                <a:cs typeface="Tahoma"/>
              </a:rPr>
              <a:t>Allies WON!!!!</a:t>
            </a:r>
            <a:endParaRPr lang="en-US" sz="11300" b="1" dirty="0">
              <a:solidFill>
                <a:srgbClr val="FFFF00"/>
              </a:solidFill>
            </a:endParaRPr>
          </a:p>
        </p:txBody>
      </p:sp>
    </p:spTree>
    <p:extLst>
      <p:ext uri="{BB962C8B-B14F-4D97-AF65-F5344CB8AC3E}">
        <p14:creationId xmlns:p14="http://schemas.microsoft.com/office/powerpoint/2010/main" val="20286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ppt_y</p:attrName>
                                        </p:attrNameLst>
                                      </p:cBhvr>
                                      <p:tavLst>
                                        <p:tav tm="0">
                                          <p:val>
                                            <p:strVal val="#ppt_y+#ppt_h*1.125000"/>
                                          </p:val>
                                        </p:tav>
                                        <p:tav tm="100000">
                                          <p:val>
                                            <p:strVal val="#ppt_y"/>
                                          </p:val>
                                        </p:tav>
                                      </p:tavLst>
                                    </p:anim>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ppt_y</p:attrName>
                                        </p:attrNameLst>
                                      </p:cBhvr>
                                      <p:tavLst>
                                        <p:tav tm="0">
                                          <p:val>
                                            <p:strVal val="#ppt_y+#ppt_h*1.125000"/>
                                          </p:val>
                                        </p:tav>
                                        <p:tav tm="100000">
                                          <p:val>
                                            <p:strVal val="#ppt_y"/>
                                          </p:val>
                                        </p:tav>
                                      </p:tavLst>
                                    </p:anim>
                                    <p:animEffect transition="in" filter="wipe(up)">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p:tgtEl>
                                          <p:spTgt spid="32"/>
                                        </p:tgtEl>
                                        <p:attrNameLst>
                                          <p:attrName>ppt_y</p:attrName>
                                        </p:attrNameLst>
                                      </p:cBhvr>
                                      <p:tavLst>
                                        <p:tav tm="0">
                                          <p:val>
                                            <p:strVal val="#ppt_y+#ppt_h*1.125000"/>
                                          </p:val>
                                        </p:tav>
                                        <p:tav tm="100000">
                                          <p:val>
                                            <p:strVal val="#ppt_y"/>
                                          </p:val>
                                        </p:tav>
                                      </p:tavLst>
                                    </p:anim>
                                    <p:animEffect transition="in" filter="wipe(up)">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Scale>
                                      <p:cBhvr>
                                        <p:cTn id="65"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35"/>
                                        </p:tgtEl>
                                        <p:attrNameLst>
                                          <p:attrName>ppt_x</p:attrName>
                                          <p:attrName>ppt_y</p:attrName>
                                        </p:attrNameLst>
                                      </p:cBhvr>
                                    </p:animMotion>
                                    <p:animEffect transition="in" filter="fade">
                                      <p:cBhvr>
                                        <p:cTn id="6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15" grpId="0"/>
      <p:bldP spid="16" grpId="0"/>
      <p:bldP spid="30" grpId="0"/>
      <p:bldP spid="7" grpId="0"/>
      <p:bldP spid="31" grpId="0"/>
      <p:bldP spid="32" grpId="0"/>
      <p:bldP spid="33"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2-14 at 9.57.14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522" y="1078992"/>
            <a:ext cx="5704406" cy="4426241"/>
          </a:xfrm>
          <a:prstGeom prst="rect">
            <a:avLst/>
          </a:prstGeom>
          <a:ln>
            <a:solidFill>
              <a:srgbClr val="000000"/>
            </a:solidFill>
          </a:ln>
        </p:spPr>
      </p:pic>
    </p:spTree>
    <p:extLst>
      <p:ext uri="{BB962C8B-B14F-4D97-AF65-F5344CB8AC3E}">
        <p14:creationId xmlns:p14="http://schemas.microsoft.com/office/powerpoint/2010/main" val="7904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45145" y="633175"/>
            <a:ext cx="9470571"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After conquering most of Europe, Hitler looked to conquer Great Britain.</a:t>
            </a:r>
          </a:p>
        </p:txBody>
      </p:sp>
      <p:sp>
        <p:nvSpPr>
          <p:cNvPr id="6" name="TextBox 5"/>
          <p:cNvSpPr txBox="1"/>
          <p:nvPr/>
        </p:nvSpPr>
        <p:spPr>
          <a:xfrm>
            <a:off x="-145144" y="947481"/>
            <a:ext cx="947057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Great Britain was the last major European country left to fight Germany.</a:t>
            </a:r>
          </a:p>
        </p:txBody>
      </p:sp>
      <p:sp>
        <p:nvSpPr>
          <p:cNvPr id="10" name="TextBox 9"/>
          <p:cNvSpPr txBox="1"/>
          <p:nvPr/>
        </p:nvSpPr>
        <p:spPr>
          <a:xfrm>
            <a:off x="3338284" y="3225876"/>
            <a:ext cx="5860141" cy="830997"/>
          </a:xfrm>
          <a:prstGeom prst="rect">
            <a:avLst/>
          </a:prstGeom>
          <a:noFill/>
        </p:spPr>
        <p:txBody>
          <a:bodyPr wrap="square" rtlCol="0">
            <a:spAutoFit/>
          </a:bodyPr>
          <a:lstStyle/>
          <a:p>
            <a:pPr marL="457200" indent="-457200">
              <a:buFont typeface="Arial"/>
              <a:buChar char="•"/>
            </a:pPr>
            <a:r>
              <a:rPr lang="en-US" sz="2400" dirty="0" smtClean="0">
                <a:latin typeface="Tahoma"/>
                <a:cs typeface="Tahoma"/>
              </a:rPr>
              <a:t>Airstrikes to take out Britain’s Royal Air Force (RAF).</a:t>
            </a:r>
            <a:endParaRPr lang="en-US" sz="2400" dirty="0">
              <a:latin typeface="Tahoma"/>
              <a:cs typeface="Tahoma"/>
            </a:endParaRPr>
          </a:p>
        </p:txBody>
      </p:sp>
      <p:sp>
        <p:nvSpPr>
          <p:cNvPr id="22" name="Rectangle 21"/>
          <p:cNvSpPr/>
          <p:nvPr/>
        </p:nvSpPr>
        <p:spPr>
          <a:xfrm>
            <a:off x="18143" y="2790951"/>
            <a:ext cx="3610428" cy="1200329"/>
          </a:xfrm>
          <a:prstGeom prst="rect">
            <a:avLst/>
          </a:prstGeom>
        </p:spPr>
        <p:txBody>
          <a:bodyPr wrap="square">
            <a:spAutoFit/>
          </a:bodyPr>
          <a:lstStyle/>
          <a:p>
            <a:pPr algn="ctr"/>
            <a:r>
              <a:rPr lang="en-US" b="1" dirty="0" smtClean="0">
                <a:latin typeface="Tahoma"/>
                <a:cs typeface="Tahoma"/>
              </a:rPr>
              <a:t>Great Britain </a:t>
            </a:r>
            <a:r>
              <a:rPr lang="en-US" b="1" dirty="0">
                <a:latin typeface="Tahoma"/>
                <a:cs typeface="Tahoma"/>
              </a:rPr>
              <a:t>i</a:t>
            </a:r>
            <a:r>
              <a:rPr lang="en-US" b="1" dirty="0" smtClean="0">
                <a:latin typeface="Tahoma"/>
                <a:cs typeface="Tahoma"/>
              </a:rPr>
              <a:t>s an island, separated from mainland Europe by the English Channel.</a:t>
            </a:r>
            <a:endParaRPr lang="en-US" b="1" dirty="0"/>
          </a:p>
        </p:txBody>
      </p:sp>
      <p:sp>
        <p:nvSpPr>
          <p:cNvPr id="15" name="TextBox 14"/>
          <p:cNvSpPr txBox="1"/>
          <p:nvPr/>
        </p:nvSpPr>
        <p:spPr>
          <a:xfrm>
            <a:off x="3465285" y="5231881"/>
            <a:ext cx="5860141" cy="830997"/>
          </a:xfrm>
          <a:prstGeom prst="rect">
            <a:avLst/>
          </a:prstGeom>
          <a:noFill/>
        </p:spPr>
        <p:txBody>
          <a:bodyPr wrap="square" rtlCol="0">
            <a:spAutoFit/>
          </a:bodyPr>
          <a:lstStyle/>
          <a:p>
            <a:pPr marL="457200" indent="-457200">
              <a:buFont typeface="Arial"/>
              <a:buChar char="•"/>
            </a:pPr>
            <a:r>
              <a:rPr lang="en-US" sz="2400" dirty="0" smtClean="0">
                <a:latin typeface="Tahoma"/>
                <a:cs typeface="Tahoma"/>
              </a:rPr>
              <a:t>First, Germany’s air force, the Luftwaffe, attacked RAF bases.</a:t>
            </a:r>
            <a:endParaRPr lang="en-US" sz="2400" dirty="0">
              <a:latin typeface="Tahoma"/>
              <a:cs typeface="Tahoma"/>
            </a:endParaRPr>
          </a:p>
        </p:txBody>
      </p:sp>
      <p:sp>
        <p:nvSpPr>
          <p:cNvPr id="20" name="TextBox 19"/>
          <p:cNvSpPr txBox="1"/>
          <p:nvPr/>
        </p:nvSpPr>
        <p:spPr>
          <a:xfrm>
            <a:off x="-145144" y="1271782"/>
            <a:ext cx="9470570"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Once Hitler defeated Great Britain, he could turn his attention to the Soviet Union. </a:t>
            </a:r>
          </a:p>
        </p:txBody>
      </p:sp>
      <p:sp>
        <p:nvSpPr>
          <p:cNvPr id="12" name="TextBox 11"/>
          <p:cNvSpPr txBox="1"/>
          <p:nvPr/>
        </p:nvSpPr>
        <p:spPr>
          <a:xfrm>
            <a:off x="3465285" y="3895910"/>
            <a:ext cx="5860140" cy="830997"/>
          </a:xfrm>
          <a:prstGeom prst="rect">
            <a:avLst/>
          </a:prstGeom>
          <a:noFill/>
        </p:spPr>
        <p:txBody>
          <a:bodyPr wrap="square" rtlCol="0">
            <a:spAutoFit/>
          </a:bodyPr>
          <a:lstStyle/>
          <a:p>
            <a:pPr marL="457200" indent="-457200">
              <a:buFont typeface="Arial"/>
              <a:buChar char="•"/>
            </a:pPr>
            <a:r>
              <a:rPr lang="en-US" sz="2400" dirty="0" smtClean="0">
                <a:latin typeface="Tahoma"/>
                <a:cs typeface="Tahoma"/>
              </a:rPr>
              <a:t>Without air support, Britain’s navy would be easily defeated.</a:t>
            </a:r>
          </a:p>
        </p:txBody>
      </p:sp>
      <p:sp>
        <p:nvSpPr>
          <p:cNvPr id="25" name="Rectangle 24"/>
          <p:cNvSpPr/>
          <p:nvPr/>
        </p:nvSpPr>
        <p:spPr>
          <a:xfrm>
            <a:off x="3481567" y="4587843"/>
            <a:ext cx="5750021"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Began July 10, 1940</a:t>
            </a:r>
            <a:endParaRPr lang="en-US" sz="4000" b="1" dirty="0"/>
          </a:p>
        </p:txBody>
      </p:sp>
      <p:sp>
        <p:nvSpPr>
          <p:cNvPr id="27" name="TextBox 26"/>
          <p:cNvSpPr txBox="1"/>
          <p:nvPr/>
        </p:nvSpPr>
        <p:spPr>
          <a:xfrm>
            <a:off x="3465286" y="5968067"/>
            <a:ext cx="5860140" cy="830997"/>
          </a:xfrm>
          <a:prstGeom prst="rect">
            <a:avLst/>
          </a:prstGeom>
          <a:noFill/>
        </p:spPr>
        <p:txBody>
          <a:bodyPr wrap="square" rtlCol="0">
            <a:spAutoFit/>
          </a:bodyPr>
          <a:lstStyle/>
          <a:p>
            <a:pPr marL="457200" indent="-457200">
              <a:buFont typeface="Arial"/>
              <a:buChar char="•"/>
            </a:pPr>
            <a:r>
              <a:rPr lang="en-US" sz="2400" dirty="0" smtClean="0">
                <a:latin typeface="Tahoma"/>
                <a:cs typeface="Tahoma"/>
              </a:rPr>
              <a:t>Next, on, Sept. 7, the Luftwaffe began bombing large cities like London.</a:t>
            </a:r>
            <a:endParaRPr lang="en-US" sz="2400" dirty="0">
              <a:latin typeface="Tahoma"/>
              <a:cs typeface="Tahoma"/>
            </a:endParaRPr>
          </a:p>
        </p:txBody>
      </p:sp>
      <p:sp>
        <p:nvSpPr>
          <p:cNvPr id="28" name="Rectangle 27"/>
          <p:cNvSpPr/>
          <p:nvPr/>
        </p:nvSpPr>
        <p:spPr>
          <a:xfrm>
            <a:off x="3617685" y="2673215"/>
            <a:ext cx="5750021"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Hitler’s Plan</a:t>
            </a:r>
            <a:endParaRPr lang="en-US" sz="4000" b="1" dirty="0"/>
          </a:p>
        </p:txBody>
      </p:sp>
      <p:sp>
        <p:nvSpPr>
          <p:cNvPr id="30" name="TextBox 29"/>
          <p:cNvSpPr txBox="1"/>
          <p:nvPr/>
        </p:nvSpPr>
        <p:spPr>
          <a:xfrm>
            <a:off x="-163289" y="1934638"/>
            <a:ext cx="4100289"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YES, Hitler and Stalin signed a nonaggression pact.</a:t>
            </a:r>
          </a:p>
        </p:txBody>
      </p:sp>
      <p:sp>
        <p:nvSpPr>
          <p:cNvPr id="31" name="TextBox 30"/>
          <p:cNvSpPr txBox="1"/>
          <p:nvPr/>
        </p:nvSpPr>
        <p:spPr>
          <a:xfrm>
            <a:off x="5267417" y="1947581"/>
            <a:ext cx="4100289"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YES, Hitler is going to stab Stalin in the back!!!</a:t>
            </a:r>
          </a:p>
        </p:txBody>
      </p:sp>
    </p:spTree>
    <p:extLst>
      <p:ext uri="{BB962C8B-B14F-4D97-AF65-F5344CB8AC3E}">
        <p14:creationId xmlns:p14="http://schemas.microsoft.com/office/powerpoint/2010/main" val="386467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1" nodeType="clickEffect">
                                  <p:stCondLst>
                                    <p:cond delay="0"/>
                                  </p:stCondLst>
                                  <p:childTnLst>
                                    <p:set>
                                      <p:cBhvr>
                                        <p:cTn id="24" dur="1" fill="hold">
                                          <p:stCondLst>
                                            <p:cond delay="0"/>
                                          </p:stCondLst>
                                        </p:cTn>
                                        <p:tgtEl>
                                          <p:spTgt spid="30"/>
                                        </p:tgtEl>
                                        <p:attrNameLst>
                                          <p:attrName>style.visibility</p:attrName>
                                        </p:attrNameLst>
                                      </p:cBhvr>
                                      <p:to>
                                        <p:strVal val="visible"/>
                                      </p:to>
                                    </p:set>
                                    <p:animScale>
                                      <p:cBhvr>
                                        <p:cTn id="25"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0"/>
                                        </p:tgtEl>
                                        <p:attrNameLst>
                                          <p:attrName>ppt_x</p:attrName>
                                          <p:attrName>ppt_y</p:attrName>
                                        </p:attrNameLst>
                                      </p:cBhvr>
                                    </p:animMotion>
                                    <p:animEffect transition="in" filter="fade">
                                      <p:cBhvr>
                                        <p:cTn id="27" dur="1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1"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2000"/>
                                        <p:tgtEl>
                                          <p:spTgt spid="31"/>
                                        </p:tgtEl>
                                      </p:cBhvr>
                                    </p:animEffect>
                                    <p:anim calcmode="lin" valueType="num">
                                      <p:cBhvr>
                                        <p:cTn id="33" dur="2000" fill="hold"/>
                                        <p:tgtEl>
                                          <p:spTgt spid="31"/>
                                        </p:tgtEl>
                                        <p:attrNameLst>
                                          <p:attrName>style.rotation</p:attrName>
                                        </p:attrNameLst>
                                      </p:cBhvr>
                                      <p:tavLst>
                                        <p:tav tm="0">
                                          <p:val>
                                            <p:fltVal val="720"/>
                                          </p:val>
                                        </p:tav>
                                        <p:tav tm="100000">
                                          <p:val>
                                            <p:fltVal val="0"/>
                                          </p:val>
                                        </p:tav>
                                      </p:tavLst>
                                    </p:anim>
                                    <p:anim calcmode="lin" valueType="num">
                                      <p:cBhvr>
                                        <p:cTn id="34" dur="2000" fill="hold"/>
                                        <p:tgtEl>
                                          <p:spTgt spid="31"/>
                                        </p:tgtEl>
                                        <p:attrNameLst>
                                          <p:attrName>ppt_h</p:attrName>
                                        </p:attrNameLst>
                                      </p:cBhvr>
                                      <p:tavLst>
                                        <p:tav tm="0">
                                          <p:val>
                                            <p:fltVal val="0"/>
                                          </p:val>
                                        </p:tav>
                                        <p:tav tm="100000">
                                          <p:val>
                                            <p:strVal val="#ppt_h"/>
                                          </p:val>
                                        </p:tav>
                                      </p:tavLst>
                                    </p:anim>
                                    <p:anim calcmode="lin" valueType="num">
                                      <p:cBhvr>
                                        <p:cTn id="35" dur="2000" fill="hold"/>
                                        <p:tgtEl>
                                          <p:spTgt spid="31"/>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ppt_y</p:attrName>
                                        </p:attrNameLst>
                                      </p:cBhvr>
                                      <p:tavLst>
                                        <p:tav tm="0">
                                          <p:val>
                                            <p:strVal val="#ppt_y+#ppt_h*1.125000"/>
                                          </p:val>
                                        </p:tav>
                                        <p:tav tm="100000">
                                          <p:val>
                                            <p:strVal val="#ppt_y"/>
                                          </p:val>
                                        </p:tav>
                                      </p:tavLst>
                                    </p:anim>
                                    <p:animEffect transition="in" filter="wipe(up)">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ppt_y</p:attrName>
                                        </p:attrNameLst>
                                      </p:cBhvr>
                                      <p:tavLst>
                                        <p:tav tm="0">
                                          <p:val>
                                            <p:strVal val="#ppt_y+#ppt_h*1.125000"/>
                                          </p:val>
                                        </p:tav>
                                        <p:tav tm="100000">
                                          <p:val>
                                            <p:strVal val="#ppt_y"/>
                                          </p:val>
                                        </p:tav>
                                      </p:tavLst>
                                    </p:anim>
                                    <p:animEffect transition="in" filter="wipe(up)">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trips(down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Left)">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5" grpId="0"/>
      <p:bldP spid="20" grpId="0"/>
      <p:bldP spid="12" grpId="0"/>
      <p:bldP spid="25" grpId="0"/>
      <p:bldP spid="27" grpId="0"/>
      <p:bldP spid="28" grpId="0"/>
      <p:bldP spid="30" grpId="1"/>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26586" y="589662"/>
            <a:ext cx="7329712"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Many civilians were killed, and towns were devastated.</a:t>
            </a:r>
          </a:p>
        </p:txBody>
      </p:sp>
      <p:sp>
        <p:nvSpPr>
          <p:cNvPr id="6" name="TextBox 5"/>
          <p:cNvSpPr txBox="1"/>
          <p:nvPr/>
        </p:nvSpPr>
        <p:spPr>
          <a:xfrm>
            <a:off x="-30797" y="5802217"/>
            <a:ext cx="947057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Hitler continued bombing London at night until May 1941. </a:t>
            </a:r>
          </a:p>
        </p:txBody>
      </p:sp>
      <p:sp>
        <p:nvSpPr>
          <p:cNvPr id="15" name="TextBox 14"/>
          <p:cNvSpPr txBox="1"/>
          <p:nvPr/>
        </p:nvSpPr>
        <p:spPr>
          <a:xfrm>
            <a:off x="985318" y="3449965"/>
            <a:ext cx="7173364" cy="1200328"/>
          </a:xfrm>
          <a:prstGeom prst="rect">
            <a:avLst/>
          </a:prstGeom>
          <a:noFill/>
        </p:spPr>
        <p:txBody>
          <a:bodyPr wrap="square" rtlCol="0">
            <a:spAutoFit/>
          </a:bodyPr>
          <a:lstStyle/>
          <a:p>
            <a:pPr marL="457200" indent="-457200">
              <a:buFont typeface="Arial"/>
              <a:buChar char="•"/>
            </a:pPr>
            <a:r>
              <a:rPr lang="en-US" sz="2400" dirty="0" smtClean="0">
                <a:latin typeface="Tahoma"/>
                <a:cs typeface="Tahoma"/>
              </a:rPr>
              <a:t>Even though Great Britain suffered great damage to RAF bases and towns, the British did not give up.</a:t>
            </a:r>
            <a:endParaRPr lang="en-US" sz="2400" dirty="0">
              <a:latin typeface="Tahoma"/>
              <a:cs typeface="Tahoma"/>
            </a:endParaRPr>
          </a:p>
        </p:txBody>
      </p:sp>
      <p:sp>
        <p:nvSpPr>
          <p:cNvPr id="20" name="TextBox 19"/>
          <p:cNvSpPr txBox="1"/>
          <p:nvPr/>
        </p:nvSpPr>
        <p:spPr>
          <a:xfrm>
            <a:off x="-30797" y="5480188"/>
            <a:ext cx="947057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For 57 nights in a row, the Luftwaffe bombed London.</a:t>
            </a:r>
          </a:p>
        </p:txBody>
      </p:sp>
      <p:sp>
        <p:nvSpPr>
          <p:cNvPr id="25" name="Rectangle 24"/>
          <p:cNvSpPr/>
          <p:nvPr/>
        </p:nvSpPr>
        <p:spPr>
          <a:xfrm>
            <a:off x="-30797" y="4910306"/>
            <a:ext cx="9269864"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The Blitz</a:t>
            </a:r>
            <a:endParaRPr lang="en-US" sz="4000" b="1" dirty="0"/>
          </a:p>
        </p:txBody>
      </p:sp>
      <p:sp>
        <p:nvSpPr>
          <p:cNvPr id="27" name="TextBox 26"/>
          <p:cNvSpPr txBox="1"/>
          <p:nvPr/>
        </p:nvSpPr>
        <p:spPr>
          <a:xfrm>
            <a:off x="1167839" y="4550764"/>
            <a:ext cx="7337877" cy="461665"/>
          </a:xfrm>
          <a:prstGeom prst="rect">
            <a:avLst/>
          </a:prstGeom>
          <a:noFill/>
        </p:spPr>
        <p:txBody>
          <a:bodyPr wrap="square" rtlCol="0">
            <a:spAutoFit/>
          </a:bodyPr>
          <a:lstStyle/>
          <a:p>
            <a:pPr marL="457200" indent="-457200">
              <a:buFont typeface="Arial"/>
              <a:buChar char="•"/>
            </a:pPr>
            <a:r>
              <a:rPr lang="en-US" sz="2400" dirty="0" smtClean="0">
                <a:latin typeface="Tahoma"/>
                <a:cs typeface="Tahoma"/>
              </a:rPr>
              <a:t>RAF used radar to detect incoming Luftwaffe.</a:t>
            </a:r>
            <a:endParaRPr lang="en-US" sz="2400" dirty="0">
              <a:latin typeface="Tahoma"/>
              <a:cs typeface="Tahoma"/>
            </a:endParaRPr>
          </a:p>
        </p:txBody>
      </p:sp>
      <p:pic>
        <p:nvPicPr>
          <p:cNvPr id="5" name="Picture 4"/>
          <p:cNvPicPr>
            <a:picLocks noChangeAspect="1"/>
          </p:cNvPicPr>
          <p:nvPr/>
        </p:nvPicPr>
        <p:blipFill>
          <a:blip r:embed="rId4"/>
          <a:stretch>
            <a:fillRect/>
          </a:stretch>
        </p:blipFill>
        <p:spPr>
          <a:xfrm>
            <a:off x="5726888" y="1052860"/>
            <a:ext cx="3323269" cy="2376137"/>
          </a:xfrm>
          <a:prstGeom prst="rect">
            <a:avLst/>
          </a:prstGeom>
          <a:ln>
            <a:solidFill>
              <a:srgbClr val="000000"/>
            </a:solidFill>
          </a:ln>
        </p:spPr>
      </p:pic>
      <p:pic>
        <p:nvPicPr>
          <p:cNvPr id="7" name="Picture 6"/>
          <p:cNvPicPr>
            <a:picLocks noChangeAspect="1"/>
          </p:cNvPicPr>
          <p:nvPr/>
        </p:nvPicPr>
        <p:blipFill>
          <a:blip r:embed="rId5"/>
          <a:stretch>
            <a:fillRect/>
          </a:stretch>
        </p:blipFill>
        <p:spPr>
          <a:xfrm>
            <a:off x="726586" y="1086087"/>
            <a:ext cx="3323269" cy="2376137"/>
          </a:xfrm>
          <a:prstGeom prst="rect">
            <a:avLst/>
          </a:prstGeom>
          <a:ln>
            <a:solidFill>
              <a:srgbClr val="000000"/>
            </a:solidFill>
          </a:ln>
        </p:spPr>
      </p:pic>
      <p:sp>
        <p:nvSpPr>
          <p:cNvPr id="26" name="TextBox 25"/>
          <p:cNvSpPr txBox="1"/>
          <p:nvPr/>
        </p:nvSpPr>
        <p:spPr>
          <a:xfrm>
            <a:off x="-30797" y="6115631"/>
            <a:ext cx="9269864"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Hitler still bombed London at times, but he needed his Luftwaffe to attack the Soviet Union instead.</a:t>
            </a:r>
          </a:p>
        </p:txBody>
      </p:sp>
      <p:sp>
        <p:nvSpPr>
          <p:cNvPr id="32" name="Rectangle 31"/>
          <p:cNvSpPr/>
          <p:nvPr/>
        </p:nvSpPr>
        <p:spPr>
          <a:xfrm rot="19399068">
            <a:off x="-993697" y="1875923"/>
            <a:ext cx="10923728" cy="3631763"/>
          </a:xfrm>
          <a:prstGeom prst="rect">
            <a:avLst/>
          </a:prstGeom>
        </p:spPr>
        <p:txBody>
          <a:bodyPr wrap="square">
            <a:spAutoFit/>
          </a:bodyPr>
          <a:lstStyle/>
          <a:p>
            <a:pPr algn="ctr"/>
            <a:r>
              <a:rPr lang="en-US" sz="11300" b="1" dirty="0" smtClean="0">
                <a:ln>
                  <a:solidFill>
                    <a:srgbClr val="000000"/>
                  </a:solidFill>
                </a:ln>
                <a:solidFill>
                  <a:srgbClr val="FFFF00"/>
                </a:solidFill>
                <a:latin typeface="Tahoma"/>
                <a:cs typeface="Tahoma"/>
              </a:rPr>
              <a:t>Great Britain WON!!!!</a:t>
            </a:r>
            <a:endParaRPr lang="en-US" sz="11300" b="1" dirty="0">
              <a:solidFill>
                <a:srgbClr val="FFFF00"/>
              </a:solidFill>
            </a:endParaRPr>
          </a:p>
        </p:txBody>
      </p:sp>
    </p:spTree>
    <p:extLst>
      <p:ext uri="{BB962C8B-B14F-4D97-AF65-F5344CB8AC3E}">
        <p14:creationId xmlns:p14="http://schemas.microsoft.com/office/powerpoint/2010/main" val="132050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strips(down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p:tgtEl>
                                          <p:spTgt spid="20"/>
                                        </p:tgtEl>
                                        <p:attrNameLst>
                                          <p:attrName>ppt_y</p:attrName>
                                        </p:attrNameLst>
                                      </p:cBhvr>
                                      <p:tavLst>
                                        <p:tav tm="0">
                                          <p:val>
                                            <p:strVal val="#ppt_y+#ppt_h*1.125000"/>
                                          </p:val>
                                        </p:tav>
                                        <p:tav tm="100000">
                                          <p:val>
                                            <p:strVal val="#ppt_y"/>
                                          </p:val>
                                        </p:tav>
                                      </p:tavLst>
                                    </p:anim>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p:tgtEl>
                                          <p:spTgt spid="6"/>
                                        </p:tgtEl>
                                        <p:attrNameLst>
                                          <p:attrName>ppt_y</p:attrName>
                                        </p:attrNameLst>
                                      </p:cBhvr>
                                      <p:tavLst>
                                        <p:tav tm="0">
                                          <p:val>
                                            <p:strVal val="#ppt_y+#ppt_h*1.125000"/>
                                          </p:val>
                                        </p:tav>
                                        <p:tav tm="100000">
                                          <p:val>
                                            <p:strVal val="#ppt_y"/>
                                          </p:val>
                                        </p:tav>
                                      </p:tavLst>
                                    </p:anim>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ppt_y</p:attrName>
                                        </p:attrNameLst>
                                      </p:cBhvr>
                                      <p:tavLst>
                                        <p:tav tm="0">
                                          <p:val>
                                            <p:strVal val="#ppt_y+#ppt_h*1.125000"/>
                                          </p:val>
                                        </p:tav>
                                        <p:tav tm="100000">
                                          <p:val>
                                            <p:strVal val="#ppt_y"/>
                                          </p:val>
                                        </p:tav>
                                      </p:tavLst>
                                    </p:anim>
                                    <p:animEffect transition="in" filter="wipe(up)">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Scale>
                                      <p:cBhvr>
                                        <p:cTn id="54"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2"/>
                                        </p:tgtEl>
                                        <p:attrNameLst>
                                          <p:attrName>ppt_x</p:attrName>
                                          <p:attrName>ppt_y</p:attrName>
                                        </p:attrNameLst>
                                      </p:cBhvr>
                                    </p:animMotion>
                                    <p:animEffect transition="in" filter="fade">
                                      <p:cBhvr>
                                        <p:cTn id="5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5" grpId="0"/>
      <p:bldP spid="20" grpId="0"/>
      <p:bldP spid="25" grpId="0"/>
      <p:bldP spid="27" grpId="0"/>
      <p:bldP spid="2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760176"/>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Hitler had already invaded western Soviet Union in summer 1941.</a:t>
            </a:r>
          </a:p>
        </p:txBody>
      </p:sp>
      <p:sp>
        <p:nvSpPr>
          <p:cNvPr id="5" name="TextBox 4"/>
          <p:cNvSpPr txBox="1"/>
          <p:nvPr/>
        </p:nvSpPr>
        <p:spPr>
          <a:xfrm>
            <a:off x="20185" y="1064954"/>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One of the bloodiest battles in history: over 1.2 million killed</a:t>
            </a:r>
          </a:p>
        </p:txBody>
      </p:sp>
      <p:sp>
        <p:nvSpPr>
          <p:cNvPr id="7" name="TextBox 6"/>
          <p:cNvSpPr txBox="1"/>
          <p:nvPr/>
        </p:nvSpPr>
        <p:spPr>
          <a:xfrm>
            <a:off x="1" y="1477696"/>
            <a:ext cx="4481286" cy="461665"/>
          </a:xfrm>
          <a:prstGeom prst="rect">
            <a:avLst/>
          </a:prstGeom>
          <a:noFill/>
        </p:spPr>
        <p:txBody>
          <a:bodyPr wrap="square" rtlCol="0">
            <a:spAutoFit/>
          </a:bodyPr>
          <a:lstStyle/>
          <a:p>
            <a:pPr algn="ctr"/>
            <a:r>
              <a:rPr lang="en-US" sz="2400" b="1" dirty="0" smtClean="0">
                <a:latin typeface="Tahoma"/>
                <a:cs typeface="Tahoma"/>
              </a:rPr>
              <a:t>Important for Germany:</a:t>
            </a:r>
            <a:endParaRPr lang="en-US" sz="2400" b="1" dirty="0">
              <a:latin typeface="Tahoma"/>
              <a:cs typeface="Tahoma"/>
            </a:endParaRPr>
          </a:p>
        </p:txBody>
      </p:sp>
      <p:sp>
        <p:nvSpPr>
          <p:cNvPr id="10" name="TextBox 9"/>
          <p:cNvSpPr txBox="1"/>
          <p:nvPr/>
        </p:nvSpPr>
        <p:spPr>
          <a:xfrm>
            <a:off x="-12652" y="1915710"/>
            <a:ext cx="4493940" cy="1095685"/>
          </a:xfrm>
          <a:prstGeom prst="rect">
            <a:avLst/>
          </a:prstGeom>
          <a:noFill/>
        </p:spPr>
        <p:txBody>
          <a:bodyPr wrap="square" rtlCol="0">
            <a:spAutoFit/>
          </a:bodyPr>
          <a:lstStyle/>
          <a:p>
            <a:pPr marL="457200" indent="-457200">
              <a:lnSpc>
                <a:spcPct val="90000"/>
              </a:lnSpc>
              <a:buFont typeface="Arial"/>
              <a:buChar char="•"/>
            </a:pPr>
            <a:r>
              <a:rPr lang="en-US" sz="2400" dirty="0">
                <a:latin typeface="Tahoma"/>
                <a:cs typeface="Tahoma"/>
              </a:rPr>
              <a:t>e</a:t>
            </a:r>
            <a:r>
              <a:rPr lang="en-US" sz="2400" dirty="0" smtClean="0">
                <a:latin typeface="Tahoma"/>
                <a:cs typeface="Tahoma"/>
              </a:rPr>
              <a:t>asily launch attacks on the rest of the Soviet Union from this city</a:t>
            </a:r>
            <a:endParaRPr lang="en-US" sz="2400" dirty="0">
              <a:latin typeface="Tahoma"/>
              <a:cs typeface="Tahoma"/>
            </a:endParaRPr>
          </a:p>
        </p:txBody>
      </p:sp>
      <p:sp>
        <p:nvSpPr>
          <p:cNvPr id="11" name="TextBox 10"/>
          <p:cNvSpPr txBox="1"/>
          <p:nvPr/>
        </p:nvSpPr>
        <p:spPr>
          <a:xfrm>
            <a:off x="20185" y="2907721"/>
            <a:ext cx="4461103" cy="1428083"/>
          </a:xfrm>
          <a:prstGeom prst="rect">
            <a:avLst/>
          </a:prstGeom>
          <a:noFill/>
        </p:spPr>
        <p:txBody>
          <a:bodyPr wrap="square" rtlCol="0">
            <a:spAutoFit/>
          </a:bodyPr>
          <a:lstStyle/>
          <a:p>
            <a:pPr marL="457200" indent="-457200">
              <a:lnSpc>
                <a:spcPct val="90000"/>
              </a:lnSpc>
              <a:buFont typeface="Arial"/>
              <a:buChar char="•"/>
            </a:pPr>
            <a:r>
              <a:rPr lang="en-US" sz="2400" dirty="0" smtClean="0">
                <a:latin typeface="Tahoma"/>
                <a:cs typeface="Tahoma"/>
              </a:rPr>
              <a:t>give a psychological blow to the Soviets because the city was named after Soviet dictator Stalin. </a:t>
            </a:r>
          </a:p>
        </p:txBody>
      </p:sp>
      <p:sp>
        <p:nvSpPr>
          <p:cNvPr id="19" name="TextBox 18"/>
          <p:cNvSpPr txBox="1"/>
          <p:nvPr/>
        </p:nvSpPr>
        <p:spPr>
          <a:xfrm>
            <a:off x="4771571" y="1477696"/>
            <a:ext cx="4392614" cy="461665"/>
          </a:xfrm>
          <a:prstGeom prst="rect">
            <a:avLst/>
          </a:prstGeom>
          <a:noFill/>
        </p:spPr>
        <p:txBody>
          <a:bodyPr wrap="square" rtlCol="0">
            <a:spAutoFit/>
          </a:bodyPr>
          <a:lstStyle/>
          <a:p>
            <a:pPr algn="ctr"/>
            <a:r>
              <a:rPr lang="en-US" sz="2400" b="1" dirty="0" smtClean="0">
                <a:latin typeface="Tahoma"/>
                <a:cs typeface="Tahoma"/>
              </a:rPr>
              <a:t>Important for the USSR:</a:t>
            </a:r>
            <a:endParaRPr lang="en-US" sz="2400" b="1" dirty="0">
              <a:latin typeface="Tahoma"/>
              <a:cs typeface="Tahoma"/>
            </a:endParaRPr>
          </a:p>
        </p:txBody>
      </p:sp>
      <p:sp>
        <p:nvSpPr>
          <p:cNvPr id="20" name="TextBox 19"/>
          <p:cNvSpPr txBox="1"/>
          <p:nvPr/>
        </p:nvSpPr>
        <p:spPr>
          <a:xfrm>
            <a:off x="4719504" y="1920564"/>
            <a:ext cx="2936782" cy="1428083"/>
          </a:xfrm>
          <a:prstGeom prst="rect">
            <a:avLst/>
          </a:prstGeom>
          <a:noFill/>
        </p:spPr>
        <p:txBody>
          <a:bodyPr wrap="square" rtlCol="0">
            <a:spAutoFit/>
          </a:bodyPr>
          <a:lstStyle/>
          <a:p>
            <a:pPr marL="457200" indent="-457200">
              <a:lnSpc>
                <a:spcPct val="90000"/>
              </a:lnSpc>
              <a:buFont typeface="Arial"/>
              <a:buChar char="•"/>
            </a:pPr>
            <a:r>
              <a:rPr lang="en-US" sz="2400" dirty="0" smtClean="0">
                <a:latin typeface="Tahoma"/>
                <a:cs typeface="Tahoma"/>
              </a:rPr>
              <a:t>major industrial and communication city</a:t>
            </a:r>
            <a:endParaRPr lang="en-US" sz="2400" dirty="0">
              <a:latin typeface="Tahoma"/>
              <a:cs typeface="Tahoma"/>
            </a:endParaRPr>
          </a:p>
        </p:txBody>
      </p:sp>
      <p:sp>
        <p:nvSpPr>
          <p:cNvPr id="22" name="TextBox 21"/>
          <p:cNvSpPr txBox="1"/>
          <p:nvPr/>
        </p:nvSpPr>
        <p:spPr>
          <a:xfrm>
            <a:off x="4742545" y="3304763"/>
            <a:ext cx="2913741" cy="763286"/>
          </a:xfrm>
          <a:prstGeom prst="rect">
            <a:avLst/>
          </a:prstGeom>
          <a:noFill/>
        </p:spPr>
        <p:txBody>
          <a:bodyPr wrap="square" rtlCol="0">
            <a:spAutoFit/>
          </a:bodyPr>
          <a:lstStyle/>
          <a:p>
            <a:pPr marL="457200" indent="-457200">
              <a:lnSpc>
                <a:spcPct val="90000"/>
              </a:lnSpc>
              <a:buFont typeface="Arial"/>
              <a:buChar char="•"/>
            </a:pPr>
            <a:r>
              <a:rPr lang="en-US" sz="2400" dirty="0" smtClean="0">
                <a:latin typeface="Tahoma"/>
                <a:cs typeface="Tahoma"/>
              </a:rPr>
              <a:t>bore Stalin’s name</a:t>
            </a:r>
          </a:p>
        </p:txBody>
      </p:sp>
      <p:pic>
        <p:nvPicPr>
          <p:cNvPr id="9" name="Picture 8"/>
          <p:cNvPicPr>
            <a:picLocks noChangeAspect="1"/>
          </p:cNvPicPr>
          <p:nvPr/>
        </p:nvPicPr>
        <p:blipFill>
          <a:blip r:embed="rId4"/>
          <a:stretch>
            <a:fillRect/>
          </a:stretch>
        </p:blipFill>
        <p:spPr>
          <a:xfrm>
            <a:off x="7452178" y="1972920"/>
            <a:ext cx="1678898" cy="2047437"/>
          </a:xfrm>
          <a:prstGeom prst="rect">
            <a:avLst/>
          </a:prstGeom>
          <a:ln>
            <a:solidFill>
              <a:srgbClr val="000000"/>
            </a:solidFill>
          </a:ln>
        </p:spPr>
      </p:pic>
      <p:sp>
        <p:nvSpPr>
          <p:cNvPr id="24" name="Rectangle 23"/>
          <p:cNvSpPr/>
          <p:nvPr/>
        </p:nvSpPr>
        <p:spPr>
          <a:xfrm>
            <a:off x="1838863" y="3963718"/>
            <a:ext cx="7580587" cy="646331"/>
          </a:xfrm>
          <a:prstGeom prst="rect">
            <a:avLst/>
          </a:prstGeom>
        </p:spPr>
        <p:txBody>
          <a:bodyPr wrap="square">
            <a:spAutoFit/>
          </a:bodyPr>
          <a:lstStyle/>
          <a:p>
            <a:pPr algn="ctr"/>
            <a:r>
              <a:rPr lang="en-US" sz="3600" b="1" dirty="0" smtClean="0">
                <a:ln>
                  <a:solidFill>
                    <a:srgbClr val="000000"/>
                  </a:solidFill>
                </a:ln>
                <a:solidFill>
                  <a:srgbClr val="B9B376"/>
                </a:solidFill>
                <a:latin typeface="Tahoma"/>
                <a:cs typeface="Tahoma"/>
              </a:rPr>
              <a:t>Began July 17, 1942</a:t>
            </a:r>
            <a:endParaRPr lang="en-US" sz="3600" b="1" dirty="0"/>
          </a:p>
        </p:txBody>
      </p:sp>
      <p:sp>
        <p:nvSpPr>
          <p:cNvPr id="25" name="TextBox 24"/>
          <p:cNvSpPr txBox="1"/>
          <p:nvPr/>
        </p:nvSpPr>
        <p:spPr>
          <a:xfrm>
            <a:off x="1614715" y="5058135"/>
            <a:ext cx="5025571" cy="769441"/>
          </a:xfrm>
          <a:prstGeom prst="rect">
            <a:avLst/>
          </a:prstGeom>
          <a:noFill/>
        </p:spPr>
        <p:txBody>
          <a:bodyPr wrap="square" rtlCol="0" anchor="t">
            <a:spAutoFit/>
          </a:bodyPr>
          <a:lstStyle/>
          <a:p>
            <a:pPr marL="285750" indent="-285750">
              <a:buFont typeface="Courier New"/>
              <a:buChar char="o"/>
            </a:pPr>
            <a:r>
              <a:rPr lang="en-US" sz="2200" dirty="0" smtClean="0">
                <a:latin typeface="Tahoma"/>
                <a:cs typeface="Tahoma"/>
              </a:rPr>
              <a:t>Luftwaffe bombed the city before ground troops moved in.</a:t>
            </a:r>
          </a:p>
        </p:txBody>
      </p:sp>
      <p:pic>
        <p:nvPicPr>
          <p:cNvPr id="30" name="Picture 29"/>
          <p:cNvPicPr>
            <a:picLocks noChangeAspect="1"/>
          </p:cNvPicPr>
          <p:nvPr/>
        </p:nvPicPr>
        <p:blipFill>
          <a:blip r:embed="rId5"/>
          <a:stretch>
            <a:fillRect/>
          </a:stretch>
        </p:blipFill>
        <p:spPr>
          <a:xfrm>
            <a:off x="6350000" y="4981738"/>
            <a:ext cx="2729967" cy="1753245"/>
          </a:xfrm>
          <a:prstGeom prst="rect">
            <a:avLst/>
          </a:prstGeom>
          <a:ln>
            <a:solidFill>
              <a:srgbClr val="000000"/>
            </a:solidFill>
          </a:ln>
        </p:spPr>
      </p:pic>
      <p:sp>
        <p:nvSpPr>
          <p:cNvPr id="32" name="TextBox 31"/>
          <p:cNvSpPr txBox="1"/>
          <p:nvPr/>
        </p:nvSpPr>
        <p:spPr>
          <a:xfrm>
            <a:off x="1614715" y="4532709"/>
            <a:ext cx="7728856" cy="430887"/>
          </a:xfrm>
          <a:prstGeom prst="rect">
            <a:avLst/>
          </a:prstGeom>
          <a:noFill/>
        </p:spPr>
        <p:txBody>
          <a:bodyPr wrap="square" rtlCol="0" anchor="t">
            <a:spAutoFit/>
          </a:bodyPr>
          <a:lstStyle/>
          <a:p>
            <a:pPr marL="285750" indent="-285750">
              <a:buFont typeface="Courier New"/>
              <a:buChar char="o"/>
            </a:pPr>
            <a:r>
              <a:rPr lang="en-US" sz="2200" dirty="0" smtClean="0">
                <a:latin typeface="Tahoma"/>
                <a:cs typeface="Tahoma"/>
              </a:rPr>
              <a:t>German troops reach the city on Sept. 3.</a:t>
            </a:r>
          </a:p>
        </p:txBody>
      </p:sp>
      <p:sp>
        <p:nvSpPr>
          <p:cNvPr id="33" name="TextBox 32"/>
          <p:cNvSpPr txBox="1"/>
          <p:nvPr/>
        </p:nvSpPr>
        <p:spPr>
          <a:xfrm>
            <a:off x="1614715" y="5903263"/>
            <a:ext cx="4862284" cy="769441"/>
          </a:xfrm>
          <a:prstGeom prst="rect">
            <a:avLst/>
          </a:prstGeom>
          <a:noFill/>
        </p:spPr>
        <p:txBody>
          <a:bodyPr wrap="square" rtlCol="0" anchor="t">
            <a:spAutoFit/>
          </a:bodyPr>
          <a:lstStyle/>
          <a:p>
            <a:pPr marL="285750" indent="-285750">
              <a:buFont typeface="Courier New"/>
              <a:buChar char="o"/>
            </a:pPr>
            <a:r>
              <a:rPr lang="en-US" sz="2200" dirty="0" smtClean="0">
                <a:latin typeface="Tahoma"/>
                <a:cs typeface="Tahoma"/>
              </a:rPr>
              <a:t>By late September, Germany had reached the city center.</a:t>
            </a:r>
          </a:p>
        </p:txBody>
      </p:sp>
    </p:spTree>
    <p:extLst>
      <p:ext uri="{BB962C8B-B14F-4D97-AF65-F5344CB8AC3E}">
        <p14:creationId xmlns:p14="http://schemas.microsoft.com/office/powerpoint/2010/main" val="36750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ppt_y</p:attrName>
                                        </p:attrNameLst>
                                      </p:cBhvr>
                                      <p:tavLst>
                                        <p:tav tm="0">
                                          <p:val>
                                            <p:strVal val="#ppt_y+#ppt_h*1.125000"/>
                                          </p:val>
                                        </p:tav>
                                        <p:tav tm="100000">
                                          <p:val>
                                            <p:strVal val="#ppt_y"/>
                                          </p:val>
                                        </p:tav>
                                      </p:tavLst>
                                    </p:anim>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p:tgtEl>
                                          <p:spTgt spid="20"/>
                                        </p:tgtEl>
                                        <p:attrNameLst>
                                          <p:attrName>ppt_y</p:attrName>
                                        </p:attrNameLst>
                                      </p:cBhvr>
                                      <p:tavLst>
                                        <p:tav tm="0">
                                          <p:val>
                                            <p:strVal val="#ppt_y+#ppt_h*1.125000"/>
                                          </p:val>
                                        </p:tav>
                                        <p:tav tm="100000">
                                          <p:val>
                                            <p:strVal val="#ppt_y"/>
                                          </p:val>
                                        </p:tav>
                                      </p:tavLst>
                                    </p:anim>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 calcmode="lin" valueType="num">
                                      <p:cBhvr additive="base">
                                        <p:cTn id="47"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2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p:tgtEl>
                                          <p:spTgt spid="32"/>
                                        </p:tgtEl>
                                        <p:attrNameLst>
                                          <p:attrName>ppt_y</p:attrName>
                                        </p:attrNameLst>
                                      </p:cBhvr>
                                      <p:tavLst>
                                        <p:tav tm="0">
                                          <p:val>
                                            <p:strVal val="#ppt_y+#ppt_h*1.125000"/>
                                          </p:val>
                                        </p:tav>
                                        <p:tav tm="100000">
                                          <p:val>
                                            <p:strVal val="#ppt_y"/>
                                          </p:val>
                                        </p:tav>
                                      </p:tavLst>
                                    </p:anim>
                                    <p:animEffect transition="in" filter="wipe(up)">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p:tgtEl>
                                          <p:spTgt spid="25"/>
                                        </p:tgtEl>
                                        <p:attrNameLst>
                                          <p:attrName>ppt_y</p:attrName>
                                        </p:attrNameLst>
                                      </p:cBhvr>
                                      <p:tavLst>
                                        <p:tav tm="0">
                                          <p:val>
                                            <p:strVal val="#ppt_y+#ppt_h*1.125000"/>
                                          </p:val>
                                        </p:tav>
                                        <p:tav tm="100000">
                                          <p:val>
                                            <p:strVal val="#ppt_y"/>
                                          </p:val>
                                        </p:tav>
                                      </p:tavLst>
                                    </p:anim>
                                    <p:animEffect transition="in" filter="wipe(up)">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ssolve">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500"/>
                                        <p:tgtEl>
                                          <p:spTgt spid="33"/>
                                        </p:tgtEl>
                                        <p:attrNameLst>
                                          <p:attrName>ppt_y</p:attrName>
                                        </p:attrNameLst>
                                      </p:cBhvr>
                                      <p:tavLst>
                                        <p:tav tm="0">
                                          <p:val>
                                            <p:strVal val="#ppt_y+#ppt_h*1.125000"/>
                                          </p:val>
                                        </p:tav>
                                        <p:tav tm="100000">
                                          <p:val>
                                            <p:strVal val="#ppt_y"/>
                                          </p:val>
                                        </p:tav>
                                      </p:tavLst>
                                    </p:anim>
                                    <p:animEffect transition="in" filter="wipe(up)">
                                      <p:cBhvr>
                                        <p:cTn id="8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9" grpId="0"/>
      <p:bldP spid="20" grpId="0"/>
      <p:bldP spid="24" grpId="0"/>
      <p:bldP spid="25"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2755262" y="760176"/>
            <a:ext cx="6568903" cy="461665"/>
          </a:xfrm>
          <a:prstGeom prst="rect">
            <a:avLst/>
          </a:prstGeom>
          <a:noFill/>
        </p:spPr>
        <p:txBody>
          <a:bodyPr wrap="square" rtlCol="0">
            <a:spAutoFit/>
          </a:bodyPr>
          <a:lstStyle/>
          <a:p>
            <a:pPr algn="ctr"/>
            <a:r>
              <a:rPr lang="en-US" sz="2400" b="1" dirty="0" smtClean="0">
                <a:latin typeface="Tahoma"/>
                <a:cs typeface="Tahoma"/>
              </a:rPr>
              <a:t>Germany had occupied 90% of the city.</a:t>
            </a:r>
            <a:endParaRPr lang="en-US" sz="2400" b="1" dirty="0">
              <a:latin typeface="Tahoma"/>
              <a:cs typeface="Tahoma"/>
            </a:endParaRPr>
          </a:p>
        </p:txBody>
      </p:sp>
      <p:pic>
        <p:nvPicPr>
          <p:cNvPr id="9" name="Picture 8"/>
          <p:cNvPicPr>
            <a:picLocks noChangeAspect="1"/>
          </p:cNvPicPr>
          <p:nvPr/>
        </p:nvPicPr>
        <p:blipFill>
          <a:blip r:embed="rId4"/>
          <a:stretch>
            <a:fillRect/>
          </a:stretch>
        </p:blipFill>
        <p:spPr>
          <a:xfrm>
            <a:off x="7078814" y="4283025"/>
            <a:ext cx="1681085" cy="2252850"/>
          </a:xfrm>
          <a:prstGeom prst="rect">
            <a:avLst/>
          </a:prstGeom>
          <a:ln>
            <a:solidFill>
              <a:srgbClr val="000000"/>
            </a:solidFill>
          </a:ln>
        </p:spPr>
      </p:pic>
      <p:sp>
        <p:nvSpPr>
          <p:cNvPr id="28" name="TextBox 27"/>
          <p:cNvSpPr txBox="1"/>
          <p:nvPr/>
        </p:nvSpPr>
        <p:spPr>
          <a:xfrm>
            <a:off x="-30796" y="3906945"/>
            <a:ext cx="6725510" cy="461665"/>
          </a:xfrm>
          <a:prstGeom prst="rect">
            <a:avLst/>
          </a:prstGeom>
          <a:noFill/>
        </p:spPr>
        <p:txBody>
          <a:bodyPr wrap="square" rtlCol="0">
            <a:spAutoFit/>
          </a:bodyPr>
          <a:lstStyle/>
          <a:p>
            <a:pPr algn="ctr"/>
            <a:r>
              <a:rPr lang="en-US" sz="2400" b="1" dirty="0" smtClean="0">
                <a:latin typeface="Tahoma"/>
                <a:cs typeface="Tahoma"/>
              </a:rPr>
              <a:t>However, the Soviets would not give up.</a:t>
            </a:r>
            <a:endParaRPr lang="en-US" sz="2400" b="1" dirty="0">
              <a:latin typeface="Tahoma"/>
              <a:cs typeface="Tahoma"/>
            </a:endParaRPr>
          </a:p>
        </p:txBody>
      </p:sp>
      <p:sp>
        <p:nvSpPr>
          <p:cNvPr id="29" name="TextBox 28"/>
          <p:cNvSpPr txBox="1"/>
          <p:nvPr/>
        </p:nvSpPr>
        <p:spPr>
          <a:xfrm>
            <a:off x="0" y="4232824"/>
            <a:ext cx="7224164" cy="400110"/>
          </a:xfrm>
          <a:prstGeom prst="rect">
            <a:avLst/>
          </a:prstGeom>
          <a:noFill/>
        </p:spPr>
        <p:txBody>
          <a:bodyPr wrap="square" rtlCol="0">
            <a:spAutoFit/>
          </a:bodyPr>
          <a:lstStyle/>
          <a:p>
            <a:r>
              <a:rPr lang="en-US" sz="2000" dirty="0" smtClean="0">
                <a:latin typeface="Tahoma"/>
                <a:cs typeface="Tahoma"/>
              </a:rPr>
              <a:t>Soviet troops hid in buildings, rubble, and sewers. </a:t>
            </a:r>
            <a:endParaRPr lang="en-US" sz="2000" dirty="0">
              <a:latin typeface="Tahoma"/>
              <a:cs typeface="Tahoma"/>
            </a:endParaRPr>
          </a:p>
        </p:txBody>
      </p:sp>
      <p:grpSp>
        <p:nvGrpSpPr>
          <p:cNvPr id="16" name="Group 15"/>
          <p:cNvGrpSpPr/>
          <p:nvPr/>
        </p:nvGrpSpPr>
        <p:grpSpPr>
          <a:xfrm>
            <a:off x="113984" y="705747"/>
            <a:ext cx="3877444" cy="3273770"/>
            <a:chOff x="113984" y="796462"/>
            <a:chExt cx="3877444" cy="3273770"/>
          </a:xfrm>
        </p:grpSpPr>
        <p:pic>
          <p:nvPicPr>
            <p:cNvPr id="12" name="Picture 11"/>
            <p:cNvPicPr>
              <a:picLocks noChangeAspect="1"/>
            </p:cNvPicPr>
            <p:nvPr/>
          </p:nvPicPr>
          <p:blipFill rotWithShape="1">
            <a:blip r:embed="rId5"/>
            <a:srcRect r="4871"/>
            <a:stretch/>
          </p:blipFill>
          <p:spPr>
            <a:xfrm>
              <a:off x="113984" y="796462"/>
              <a:ext cx="2734444" cy="3273770"/>
            </a:xfrm>
            <a:prstGeom prst="rect">
              <a:avLst/>
            </a:prstGeom>
            <a:ln>
              <a:solidFill>
                <a:srgbClr val="000000"/>
              </a:solidFill>
            </a:ln>
          </p:spPr>
        </p:pic>
        <p:sp>
          <p:nvSpPr>
            <p:cNvPr id="30" name="TextBox 29"/>
            <p:cNvSpPr txBox="1"/>
            <p:nvPr/>
          </p:nvSpPr>
          <p:spPr>
            <a:xfrm>
              <a:off x="2812142" y="1526807"/>
              <a:ext cx="1179286" cy="1938992"/>
            </a:xfrm>
            <a:prstGeom prst="rect">
              <a:avLst/>
            </a:prstGeom>
            <a:noFill/>
          </p:spPr>
          <p:txBody>
            <a:bodyPr wrap="square" rtlCol="0">
              <a:spAutoFit/>
            </a:bodyPr>
            <a:lstStyle/>
            <a:p>
              <a:r>
                <a:rPr lang="en-US" sz="2000" dirty="0" smtClean="0">
                  <a:latin typeface="Tahoma"/>
                  <a:cs typeface="Tahoma"/>
                </a:rPr>
                <a:t>The swastika flag flies from a Soviet building.</a:t>
              </a:r>
              <a:endParaRPr lang="en-US" sz="2000" dirty="0">
                <a:latin typeface="Tahoma"/>
                <a:cs typeface="Tahoma"/>
              </a:endParaRPr>
            </a:p>
          </p:txBody>
        </p:sp>
      </p:grpSp>
      <p:grpSp>
        <p:nvGrpSpPr>
          <p:cNvPr id="15" name="Group 14"/>
          <p:cNvGrpSpPr/>
          <p:nvPr/>
        </p:nvGrpSpPr>
        <p:grpSpPr>
          <a:xfrm>
            <a:off x="4123805" y="1385128"/>
            <a:ext cx="5129053" cy="2429644"/>
            <a:chOff x="4087519" y="1221841"/>
            <a:chExt cx="5129053" cy="2429644"/>
          </a:xfrm>
        </p:grpSpPr>
        <p:pic>
          <p:nvPicPr>
            <p:cNvPr id="14" name="Picture 13"/>
            <p:cNvPicPr>
              <a:picLocks noChangeAspect="1"/>
            </p:cNvPicPr>
            <p:nvPr/>
          </p:nvPicPr>
          <p:blipFill>
            <a:blip r:embed="rId6"/>
            <a:stretch>
              <a:fillRect/>
            </a:stretch>
          </p:blipFill>
          <p:spPr>
            <a:xfrm>
              <a:off x="4087519" y="1221841"/>
              <a:ext cx="3628571" cy="2429644"/>
            </a:xfrm>
            <a:prstGeom prst="rect">
              <a:avLst/>
            </a:prstGeom>
            <a:ln>
              <a:solidFill>
                <a:srgbClr val="000000"/>
              </a:solidFill>
            </a:ln>
          </p:spPr>
        </p:pic>
        <p:sp>
          <p:nvSpPr>
            <p:cNvPr id="36" name="TextBox 35"/>
            <p:cNvSpPr txBox="1"/>
            <p:nvPr/>
          </p:nvSpPr>
          <p:spPr>
            <a:xfrm>
              <a:off x="7728857" y="1526807"/>
              <a:ext cx="1487715" cy="1631216"/>
            </a:xfrm>
            <a:prstGeom prst="rect">
              <a:avLst/>
            </a:prstGeom>
            <a:noFill/>
          </p:spPr>
          <p:txBody>
            <a:bodyPr wrap="square" rtlCol="0">
              <a:spAutoFit/>
            </a:bodyPr>
            <a:lstStyle/>
            <a:p>
              <a:r>
                <a:rPr lang="en-US" sz="2000" dirty="0" smtClean="0">
                  <a:latin typeface="Tahoma"/>
                  <a:cs typeface="Tahoma"/>
                </a:rPr>
                <a:t>German soldiers continue to overtake the city.</a:t>
              </a:r>
              <a:endParaRPr lang="en-US" sz="2000" dirty="0">
                <a:latin typeface="Tahoma"/>
                <a:cs typeface="Tahoma"/>
              </a:endParaRPr>
            </a:p>
          </p:txBody>
        </p:sp>
      </p:grpSp>
      <p:sp>
        <p:nvSpPr>
          <p:cNvPr id="37" name="TextBox 36"/>
          <p:cNvSpPr txBox="1"/>
          <p:nvPr/>
        </p:nvSpPr>
        <p:spPr>
          <a:xfrm>
            <a:off x="0" y="4530850"/>
            <a:ext cx="7224164" cy="400110"/>
          </a:xfrm>
          <a:prstGeom prst="rect">
            <a:avLst/>
          </a:prstGeom>
          <a:noFill/>
        </p:spPr>
        <p:txBody>
          <a:bodyPr wrap="square" rtlCol="0">
            <a:spAutoFit/>
          </a:bodyPr>
          <a:lstStyle/>
          <a:p>
            <a:r>
              <a:rPr lang="en-US" sz="2000" dirty="0" smtClean="0">
                <a:latin typeface="Tahoma"/>
                <a:cs typeface="Tahoma"/>
              </a:rPr>
              <a:t>They attacked German troops relentlessly.</a:t>
            </a:r>
            <a:endParaRPr lang="en-US" sz="2000" dirty="0">
              <a:latin typeface="Tahoma"/>
              <a:cs typeface="Tahoma"/>
            </a:endParaRPr>
          </a:p>
        </p:txBody>
      </p:sp>
    </p:spTree>
    <p:extLst>
      <p:ext uri="{BB962C8B-B14F-4D97-AF65-F5344CB8AC3E}">
        <p14:creationId xmlns:p14="http://schemas.microsoft.com/office/powerpoint/2010/main" val="34151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 calcmode="lin" valueType="num">
                                      <p:cBhvr>
                                        <p:cTn id="24" dur="500" fill="hold"/>
                                        <p:tgtEl>
                                          <p:spTgt spid="28"/>
                                        </p:tgtEl>
                                        <p:attrNameLst>
                                          <p:attrName>style.rotation</p:attrName>
                                        </p:attrNameLst>
                                      </p:cBhvr>
                                      <p:tavLst>
                                        <p:tav tm="0">
                                          <p:val>
                                            <p:fltVal val="360"/>
                                          </p:val>
                                        </p:tav>
                                        <p:tav tm="100000">
                                          <p:val>
                                            <p:fltVal val="0"/>
                                          </p:val>
                                        </p:tav>
                                      </p:tavLst>
                                    </p:anim>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p:tgtEl>
                                          <p:spTgt spid="29"/>
                                        </p:tgtEl>
                                        <p:attrNameLst>
                                          <p:attrName>ppt_y</p:attrName>
                                        </p:attrNameLst>
                                      </p:cBhvr>
                                      <p:tavLst>
                                        <p:tav tm="0">
                                          <p:val>
                                            <p:strVal val="#ppt_y+#ppt_h*1.125000"/>
                                          </p:val>
                                        </p:tav>
                                        <p:tav tm="100000">
                                          <p:val>
                                            <p:strVal val="#ppt_y"/>
                                          </p:val>
                                        </p:tav>
                                      </p:tavLst>
                                    </p:anim>
                                    <p:animEffect transition="in" filter="wipe(up)">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p:tgtEl>
                                          <p:spTgt spid="37"/>
                                        </p:tgtEl>
                                        <p:attrNameLst>
                                          <p:attrName>ppt_y</p:attrName>
                                        </p:attrNameLst>
                                      </p:cBhvr>
                                      <p:tavLst>
                                        <p:tav tm="0">
                                          <p:val>
                                            <p:strVal val="#ppt_y+#ppt_h*1.125000"/>
                                          </p:val>
                                        </p:tav>
                                        <p:tav tm="100000">
                                          <p:val>
                                            <p:strVal val="#ppt_y"/>
                                          </p:val>
                                        </p:tav>
                                      </p:tavLst>
                                    </p:anim>
                                    <p:animEffect transition="in" filter="wipe(up)">
                                      <p:cBhvr>
                                        <p:cTn id="37" dur="500"/>
                                        <p:tgtEl>
                                          <p:spTgt spid="37"/>
                                        </p:tgtEl>
                                      </p:cBhvr>
                                    </p:animEffect>
                                  </p:childTnLst>
                                </p:cTn>
                              </p:par>
                              <p:par>
                                <p:cTn id="38" presetID="2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9"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0" y="760176"/>
            <a:ext cx="9324165" cy="830997"/>
          </a:xfrm>
          <a:prstGeom prst="rect">
            <a:avLst/>
          </a:prstGeom>
          <a:noFill/>
        </p:spPr>
        <p:txBody>
          <a:bodyPr wrap="square" rtlCol="0">
            <a:spAutoFit/>
          </a:bodyPr>
          <a:lstStyle/>
          <a:p>
            <a:pPr marL="342900" indent="-342900" algn="ctr">
              <a:buFont typeface="Courier New"/>
              <a:buChar char="o"/>
            </a:pPr>
            <a:r>
              <a:rPr lang="en-US" sz="2400" dirty="0" smtClean="0">
                <a:latin typeface="Tahoma"/>
                <a:cs typeface="Tahoma"/>
              </a:rPr>
              <a:t>By mid-November the German troops were running low on ammunition and food.</a:t>
            </a:r>
            <a:endParaRPr lang="en-US" sz="2400" dirty="0">
              <a:latin typeface="Tahoma"/>
              <a:cs typeface="Tahoma"/>
            </a:endParaRPr>
          </a:p>
        </p:txBody>
      </p:sp>
      <p:sp>
        <p:nvSpPr>
          <p:cNvPr id="29" name="TextBox 28"/>
          <p:cNvSpPr txBox="1"/>
          <p:nvPr/>
        </p:nvSpPr>
        <p:spPr>
          <a:xfrm>
            <a:off x="0" y="1457560"/>
            <a:ext cx="9231588" cy="461665"/>
          </a:xfrm>
          <a:prstGeom prst="rect">
            <a:avLst/>
          </a:prstGeom>
          <a:noFill/>
        </p:spPr>
        <p:txBody>
          <a:bodyPr wrap="square" rtlCol="0">
            <a:spAutoFit/>
          </a:bodyPr>
          <a:lstStyle/>
          <a:p>
            <a:pPr marL="342900" indent="-342900" algn="ctr">
              <a:buFont typeface="Courier New"/>
              <a:buChar char="o"/>
            </a:pPr>
            <a:r>
              <a:rPr lang="en-US" sz="2400" dirty="0" smtClean="0">
                <a:latin typeface="Tahoma"/>
                <a:cs typeface="Tahoma"/>
              </a:rPr>
              <a:t>The Soviets surrounded the German troops and cut off supplies.</a:t>
            </a:r>
            <a:endParaRPr lang="en-US" sz="2400" dirty="0">
              <a:latin typeface="Tahoma"/>
              <a:cs typeface="Tahoma"/>
            </a:endParaRPr>
          </a:p>
        </p:txBody>
      </p:sp>
      <p:sp>
        <p:nvSpPr>
          <p:cNvPr id="19" name="TextBox 18"/>
          <p:cNvSpPr txBox="1"/>
          <p:nvPr/>
        </p:nvSpPr>
        <p:spPr>
          <a:xfrm>
            <a:off x="-12653" y="1840792"/>
            <a:ext cx="9231588" cy="461665"/>
          </a:xfrm>
          <a:prstGeom prst="rect">
            <a:avLst/>
          </a:prstGeom>
          <a:noFill/>
        </p:spPr>
        <p:txBody>
          <a:bodyPr wrap="square" rtlCol="0">
            <a:spAutoFit/>
          </a:bodyPr>
          <a:lstStyle/>
          <a:p>
            <a:pPr marL="342900" indent="-342900" algn="ctr">
              <a:buFont typeface="Courier New"/>
              <a:buChar char="o"/>
            </a:pPr>
            <a:r>
              <a:rPr lang="en-US" sz="2400" dirty="0" smtClean="0">
                <a:latin typeface="Tahoma"/>
                <a:cs typeface="Tahoma"/>
              </a:rPr>
              <a:t>The Germans suffered in the harsh Soviet winter.</a:t>
            </a:r>
            <a:endParaRPr lang="en-US" sz="2400" dirty="0">
              <a:latin typeface="Tahoma"/>
              <a:cs typeface="Tahoma"/>
            </a:endParaRPr>
          </a:p>
        </p:txBody>
      </p:sp>
      <p:sp>
        <p:nvSpPr>
          <p:cNvPr id="21" name="TextBox 20"/>
          <p:cNvSpPr txBox="1"/>
          <p:nvPr/>
        </p:nvSpPr>
        <p:spPr>
          <a:xfrm>
            <a:off x="-18144" y="2229885"/>
            <a:ext cx="9231588" cy="461665"/>
          </a:xfrm>
          <a:prstGeom prst="rect">
            <a:avLst/>
          </a:prstGeom>
          <a:noFill/>
        </p:spPr>
        <p:txBody>
          <a:bodyPr wrap="square" rtlCol="0">
            <a:spAutoFit/>
          </a:bodyPr>
          <a:lstStyle/>
          <a:p>
            <a:pPr marL="342900" indent="-342900" algn="ctr">
              <a:buFont typeface="Courier New"/>
              <a:buChar char="o"/>
            </a:pPr>
            <a:r>
              <a:rPr lang="en-US" sz="2400" dirty="0" smtClean="0">
                <a:latin typeface="Tahoma"/>
                <a:cs typeface="Tahoma"/>
              </a:rPr>
              <a:t>The remaining 91,000 Germans surrendered on Feb. 2, 1943.</a:t>
            </a:r>
            <a:endParaRPr lang="en-US" sz="2400" dirty="0">
              <a:latin typeface="Tahoma"/>
              <a:cs typeface="Tahoma"/>
            </a:endParaRPr>
          </a:p>
        </p:txBody>
      </p:sp>
      <p:sp>
        <p:nvSpPr>
          <p:cNvPr id="23" name="Rectangle 22"/>
          <p:cNvSpPr/>
          <p:nvPr/>
        </p:nvSpPr>
        <p:spPr>
          <a:xfrm>
            <a:off x="-48941" y="2613757"/>
            <a:ext cx="9373106" cy="707886"/>
          </a:xfrm>
          <a:prstGeom prst="rect">
            <a:avLst/>
          </a:prstGeom>
        </p:spPr>
        <p:txBody>
          <a:bodyPr wrap="square">
            <a:spAutoFit/>
          </a:bodyPr>
          <a:lstStyle/>
          <a:p>
            <a:pPr algn="ctr"/>
            <a:r>
              <a:rPr lang="en-US" sz="4000" b="1" dirty="0" smtClean="0">
                <a:ln>
                  <a:solidFill>
                    <a:srgbClr val="000000"/>
                  </a:solidFill>
                </a:ln>
                <a:solidFill>
                  <a:srgbClr val="B9B376"/>
                </a:solidFill>
                <a:latin typeface="Tahoma"/>
                <a:cs typeface="Tahoma"/>
              </a:rPr>
              <a:t>Results</a:t>
            </a:r>
            <a:endParaRPr lang="en-US" sz="4000" b="1" dirty="0"/>
          </a:p>
        </p:txBody>
      </p:sp>
      <p:sp>
        <p:nvSpPr>
          <p:cNvPr id="24" name="TextBox 23"/>
          <p:cNvSpPr txBox="1"/>
          <p:nvPr/>
        </p:nvSpPr>
        <p:spPr>
          <a:xfrm>
            <a:off x="-30798" y="3216124"/>
            <a:ext cx="9262385" cy="461665"/>
          </a:xfrm>
          <a:prstGeom prst="rect">
            <a:avLst/>
          </a:prstGeom>
          <a:noFill/>
        </p:spPr>
        <p:txBody>
          <a:bodyPr wrap="square" rtlCol="0">
            <a:spAutoFit/>
          </a:bodyPr>
          <a:lstStyle/>
          <a:p>
            <a:pPr marL="342900" indent="-342900">
              <a:buFont typeface="Courier New"/>
              <a:buChar char="o"/>
            </a:pPr>
            <a:r>
              <a:rPr lang="en-US" sz="2400" dirty="0" smtClean="0">
                <a:latin typeface="Tahoma"/>
                <a:cs typeface="Tahoma"/>
              </a:rPr>
              <a:t>Severe humiliation for Hitler.</a:t>
            </a:r>
            <a:endParaRPr lang="en-US" sz="2400" dirty="0">
              <a:latin typeface="Tahoma"/>
              <a:cs typeface="Tahoma"/>
            </a:endParaRPr>
          </a:p>
        </p:txBody>
      </p:sp>
      <p:sp>
        <p:nvSpPr>
          <p:cNvPr id="25" name="TextBox 24"/>
          <p:cNvSpPr txBox="1"/>
          <p:nvPr/>
        </p:nvSpPr>
        <p:spPr>
          <a:xfrm>
            <a:off x="-30798" y="3578233"/>
            <a:ext cx="9262386" cy="461665"/>
          </a:xfrm>
          <a:prstGeom prst="rect">
            <a:avLst/>
          </a:prstGeom>
          <a:noFill/>
        </p:spPr>
        <p:txBody>
          <a:bodyPr wrap="square" rtlCol="0">
            <a:spAutoFit/>
          </a:bodyPr>
          <a:lstStyle/>
          <a:p>
            <a:pPr marL="342900" indent="-342900">
              <a:buFont typeface="Courier New"/>
              <a:buChar char="o"/>
            </a:pPr>
            <a:r>
              <a:rPr lang="en-US" sz="2400" dirty="0" smtClean="0">
                <a:latin typeface="Tahoma"/>
                <a:cs typeface="Tahoma"/>
              </a:rPr>
              <a:t>Confidence boost for Stalin.</a:t>
            </a:r>
            <a:endParaRPr lang="en-US" sz="2400" dirty="0">
              <a:latin typeface="Tahoma"/>
              <a:cs typeface="Tahoma"/>
            </a:endParaRPr>
          </a:p>
        </p:txBody>
      </p:sp>
      <p:sp>
        <p:nvSpPr>
          <p:cNvPr id="26" name="TextBox 25"/>
          <p:cNvSpPr txBox="1"/>
          <p:nvPr/>
        </p:nvSpPr>
        <p:spPr>
          <a:xfrm>
            <a:off x="-30798" y="3967326"/>
            <a:ext cx="9262386" cy="461665"/>
          </a:xfrm>
          <a:prstGeom prst="rect">
            <a:avLst/>
          </a:prstGeom>
          <a:noFill/>
        </p:spPr>
        <p:txBody>
          <a:bodyPr wrap="square" rtlCol="0">
            <a:spAutoFit/>
          </a:bodyPr>
          <a:lstStyle/>
          <a:p>
            <a:pPr marL="342900" indent="-342900">
              <a:buFont typeface="Courier New"/>
              <a:buChar char="o"/>
            </a:pPr>
            <a:r>
              <a:rPr lang="en-US" sz="2400" dirty="0" smtClean="0">
                <a:latin typeface="Tahoma"/>
                <a:cs typeface="Tahoma"/>
              </a:rPr>
              <a:t>The German army suffered terrible losses.</a:t>
            </a:r>
            <a:endParaRPr lang="en-US" sz="2400" dirty="0">
              <a:latin typeface="Tahoma"/>
              <a:cs typeface="Tahoma"/>
            </a:endParaRPr>
          </a:p>
        </p:txBody>
      </p:sp>
      <p:sp>
        <p:nvSpPr>
          <p:cNvPr id="27" name="TextBox 26"/>
          <p:cNvSpPr txBox="1"/>
          <p:nvPr/>
        </p:nvSpPr>
        <p:spPr>
          <a:xfrm>
            <a:off x="-30799" y="4342471"/>
            <a:ext cx="9280529" cy="461665"/>
          </a:xfrm>
          <a:prstGeom prst="rect">
            <a:avLst/>
          </a:prstGeom>
          <a:noFill/>
        </p:spPr>
        <p:txBody>
          <a:bodyPr wrap="square" rtlCol="0">
            <a:spAutoFit/>
          </a:bodyPr>
          <a:lstStyle/>
          <a:p>
            <a:pPr marL="342900" indent="-342900">
              <a:buFont typeface="Courier New"/>
              <a:buChar char="o"/>
            </a:pPr>
            <a:r>
              <a:rPr lang="en-US" sz="2400" dirty="0" smtClean="0">
                <a:latin typeface="Tahoma"/>
                <a:cs typeface="Tahoma"/>
              </a:rPr>
              <a:t>The German army never fully recovered.</a:t>
            </a:r>
            <a:endParaRPr lang="en-US" sz="2400" dirty="0">
              <a:latin typeface="Tahoma"/>
              <a:cs typeface="Tahoma"/>
            </a:endParaRPr>
          </a:p>
        </p:txBody>
      </p:sp>
      <p:sp>
        <p:nvSpPr>
          <p:cNvPr id="31" name="TextBox 30"/>
          <p:cNvSpPr txBox="1"/>
          <p:nvPr/>
        </p:nvSpPr>
        <p:spPr>
          <a:xfrm>
            <a:off x="-30798" y="4713421"/>
            <a:ext cx="6870655" cy="830997"/>
          </a:xfrm>
          <a:prstGeom prst="rect">
            <a:avLst/>
          </a:prstGeom>
          <a:noFill/>
        </p:spPr>
        <p:txBody>
          <a:bodyPr wrap="square" rtlCol="0">
            <a:spAutoFit/>
          </a:bodyPr>
          <a:lstStyle/>
          <a:p>
            <a:pPr marL="342900" indent="-342900">
              <a:buFont typeface="Courier New"/>
              <a:buChar char="o"/>
            </a:pPr>
            <a:r>
              <a:rPr lang="en-US" sz="2400" dirty="0" smtClean="0">
                <a:latin typeface="Tahoma"/>
                <a:cs typeface="Tahoma"/>
              </a:rPr>
              <a:t>Germany would never conquer the Soviet Union.</a:t>
            </a:r>
            <a:endParaRPr lang="en-US" sz="2400" dirty="0">
              <a:latin typeface="Tahoma"/>
              <a:cs typeface="Tahoma"/>
            </a:endParaRPr>
          </a:p>
        </p:txBody>
      </p:sp>
      <p:sp>
        <p:nvSpPr>
          <p:cNvPr id="32" name="TextBox 31"/>
          <p:cNvSpPr txBox="1"/>
          <p:nvPr/>
        </p:nvSpPr>
        <p:spPr>
          <a:xfrm>
            <a:off x="-36286" y="5429088"/>
            <a:ext cx="6876144" cy="830997"/>
          </a:xfrm>
          <a:prstGeom prst="rect">
            <a:avLst/>
          </a:prstGeom>
          <a:noFill/>
        </p:spPr>
        <p:txBody>
          <a:bodyPr wrap="square" rtlCol="0">
            <a:spAutoFit/>
          </a:bodyPr>
          <a:lstStyle/>
          <a:p>
            <a:pPr marL="342900" indent="-342900">
              <a:buFont typeface="Courier New"/>
              <a:buChar char="o"/>
            </a:pPr>
            <a:r>
              <a:rPr lang="en-US" sz="2400" dirty="0" smtClean="0">
                <a:latin typeface="Tahoma"/>
                <a:cs typeface="Tahoma"/>
              </a:rPr>
              <a:t>The Soviets would soon push Germany out of the Soviet Union.</a:t>
            </a:r>
            <a:endParaRPr lang="en-US" sz="2400" dirty="0">
              <a:latin typeface="Tahoma"/>
              <a:cs typeface="Tahoma"/>
            </a:endParaRPr>
          </a:p>
        </p:txBody>
      </p:sp>
      <p:sp>
        <p:nvSpPr>
          <p:cNvPr id="33" name="Rectangle 32"/>
          <p:cNvSpPr/>
          <p:nvPr/>
        </p:nvSpPr>
        <p:spPr>
          <a:xfrm rot="19399068">
            <a:off x="-993697" y="1875923"/>
            <a:ext cx="10923728" cy="3631763"/>
          </a:xfrm>
          <a:prstGeom prst="rect">
            <a:avLst/>
          </a:prstGeom>
        </p:spPr>
        <p:txBody>
          <a:bodyPr wrap="square">
            <a:spAutoFit/>
          </a:bodyPr>
          <a:lstStyle/>
          <a:p>
            <a:pPr algn="ctr"/>
            <a:r>
              <a:rPr lang="en-US" sz="11300" b="1" dirty="0" smtClean="0">
                <a:ln>
                  <a:solidFill>
                    <a:srgbClr val="000000"/>
                  </a:solidFill>
                </a:ln>
                <a:solidFill>
                  <a:srgbClr val="FFFF00"/>
                </a:solidFill>
                <a:latin typeface="Tahoma"/>
                <a:cs typeface="Tahoma"/>
              </a:rPr>
              <a:t>Soviet Union WON!!!!</a:t>
            </a:r>
            <a:endParaRPr lang="en-US" sz="11300" b="1" dirty="0">
              <a:solidFill>
                <a:srgbClr val="FFFF00"/>
              </a:solidFill>
            </a:endParaRPr>
          </a:p>
        </p:txBody>
      </p:sp>
    </p:spTree>
    <p:extLst>
      <p:ext uri="{BB962C8B-B14F-4D97-AF65-F5344CB8AC3E}">
        <p14:creationId xmlns:p14="http://schemas.microsoft.com/office/powerpoint/2010/main" val="16192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up)">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ppt_y</p:attrName>
                                        </p:attrNameLst>
                                      </p:cBhvr>
                                      <p:tavLst>
                                        <p:tav tm="0">
                                          <p:val>
                                            <p:strVal val="#ppt_y+#ppt_h*1.125000"/>
                                          </p:val>
                                        </p:tav>
                                        <p:tav tm="100000">
                                          <p:val>
                                            <p:strVal val="#ppt_y"/>
                                          </p:val>
                                        </p:tav>
                                      </p:tavLst>
                                    </p:anim>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ppt_y</p:attrName>
                                        </p:attrNameLst>
                                      </p:cBhvr>
                                      <p:tavLst>
                                        <p:tav tm="0">
                                          <p:val>
                                            <p:strVal val="#ppt_y+#ppt_h*1.125000"/>
                                          </p:val>
                                        </p:tav>
                                        <p:tav tm="100000">
                                          <p:val>
                                            <p:strVal val="#ppt_y"/>
                                          </p:val>
                                        </p:tav>
                                      </p:tavLst>
                                    </p:anim>
                                    <p:animEffect transition="in" filter="wipe(up)">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ppt_y</p:attrName>
                                        </p:attrNameLst>
                                      </p:cBhvr>
                                      <p:tavLst>
                                        <p:tav tm="0">
                                          <p:val>
                                            <p:strVal val="#ppt_y+#ppt_h*1.125000"/>
                                          </p:val>
                                        </p:tav>
                                        <p:tav tm="100000">
                                          <p:val>
                                            <p:strVal val="#ppt_y"/>
                                          </p:val>
                                        </p:tav>
                                      </p:tavLst>
                                    </p:anim>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ppt_y</p:attrName>
                                        </p:attrNameLst>
                                      </p:cBhvr>
                                      <p:tavLst>
                                        <p:tav tm="0">
                                          <p:val>
                                            <p:strVal val="#ppt_y+#ppt_h*1.125000"/>
                                          </p:val>
                                        </p:tav>
                                        <p:tav tm="100000">
                                          <p:val>
                                            <p:strVal val="#ppt_y"/>
                                          </p:val>
                                        </p:tav>
                                      </p:tavLst>
                                    </p:anim>
                                    <p:animEffect transition="in" filter="wipe(up)">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ppt_y</p:attrName>
                                        </p:attrNameLst>
                                      </p:cBhvr>
                                      <p:tavLst>
                                        <p:tav tm="0">
                                          <p:val>
                                            <p:strVal val="#ppt_y+#ppt_h*1.125000"/>
                                          </p:val>
                                        </p:tav>
                                        <p:tav tm="100000">
                                          <p:val>
                                            <p:strVal val="#ppt_y"/>
                                          </p:val>
                                        </p:tav>
                                      </p:tavLst>
                                    </p:anim>
                                    <p:animEffect transition="in" filter="wipe(up)">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p:tgtEl>
                                          <p:spTgt spid="31"/>
                                        </p:tgtEl>
                                        <p:attrNameLst>
                                          <p:attrName>ppt_y</p:attrName>
                                        </p:attrNameLst>
                                      </p:cBhvr>
                                      <p:tavLst>
                                        <p:tav tm="0">
                                          <p:val>
                                            <p:strVal val="#ppt_y+#ppt_h*1.125000"/>
                                          </p:val>
                                        </p:tav>
                                        <p:tav tm="100000">
                                          <p:val>
                                            <p:strVal val="#ppt_y"/>
                                          </p:val>
                                        </p:tav>
                                      </p:tavLst>
                                    </p:anim>
                                    <p:animEffect transition="in" filter="wipe(up)">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5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Scale>
                                      <p:cBhvr>
                                        <p:cTn id="72"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3"/>
                                        </p:tgtEl>
                                        <p:attrNameLst>
                                          <p:attrName>ppt_x</p:attrName>
                                          <p:attrName>ppt_y</p:attrName>
                                        </p:attrNameLst>
                                      </p:cBhvr>
                                    </p:animMotion>
                                    <p:animEffect transition="in" filter="fade">
                                      <p:cBhvr>
                                        <p:cTn id="7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9" grpId="0"/>
      <p:bldP spid="19" grpId="0"/>
      <p:bldP spid="21" grpId="0"/>
      <p:bldP spid="23" grpId="0"/>
      <p:bldP spid="24" grpId="0"/>
      <p:bldP spid="25" grpId="0"/>
      <p:bldP spid="26" grpId="0"/>
      <p:bldP spid="27"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TextBox 17"/>
          <p:cNvSpPr txBox="1"/>
          <p:nvPr/>
        </p:nvSpPr>
        <p:spPr>
          <a:xfrm>
            <a:off x="20185" y="840874"/>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Even after the losing the Battle of Britain and Stalingrad, Hitler still controlled most of Europe.</a:t>
            </a:r>
          </a:p>
        </p:txBody>
      </p:sp>
      <p:sp>
        <p:nvSpPr>
          <p:cNvPr id="23" name="TextBox 22"/>
          <p:cNvSpPr txBox="1"/>
          <p:nvPr/>
        </p:nvSpPr>
        <p:spPr>
          <a:xfrm>
            <a:off x="20185" y="1540600"/>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Allied Powers needed to get a foothold in mainland Europe to push Germany</a:t>
            </a:r>
            <a:r>
              <a:rPr lang="en-US" sz="2200" dirty="0">
                <a:latin typeface="Tahoma"/>
                <a:cs typeface="Tahoma"/>
              </a:rPr>
              <a:t> </a:t>
            </a:r>
            <a:r>
              <a:rPr lang="en-US" sz="2200" dirty="0" smtClean="0">
                <a:latin typeface="Tahoma"/>
                <a:cs typeface="Tahoma"/>
              </a:rPr>
              <a:t>back.</a:t>
            </a:r>
          </a:p>
        </p:txBody>
      </p:sp>
      <p:sp>
        <p:nvSpPr>
          <p:cNvPr id="24" name="Rectangle 23"/>
          <p:cNvSpPr/>
          <p:nvPr/>
        </p:nvSpPr>
        <p:spPr>
          <a:xfrm>
            <a:off x="-18143" y="2911269"/>
            <a:ext cx="9244241" cy="646331"/>
          </a:xfrm>
          <a:prstGeom prst="rect">
            <a:avLst/>
          </a:prstGeom>
        </p:spPr>
        <p:txBody>
          <a:bodyPr wrap="square">
            <a:spAutoFit/>
          </a:bodyPr>
          <a:lstStyle/>
          <a:p>
            <a:pPr algn="ctr"/>
            <a:r>
              <a:rPr lang="en-US" sz="3600" b="1" dirty="0" smtClean="0">
                <a:ln>
                  <a:solidFill>
                    <a:srgbClr val="000000"/>
                  </a:solidFill>
                </a:ln>
                <a:solidFill>
                  <a:srgbClr val="B9B376"/>
                </a:solidFill>
                <a:latin typeface="Tahoma"/>
                <a:cs typeface="Tahoma"/>
              </a:rPr>
              <a:t>June 6, 1944: D-Day</a:t>
            </a:r>
            <a:endParaRPr lang="en-US" sz="3600" b="1" dirty="0"/>
          </a:p>
        </p:txBody>
      </p:sp>
      <p:sp>
        <p:nvSpPr>
          <p:cNvPr id="25" name="TextBox 24"/>
          <p:cNvSpPr txBox="1"/>
          <p:nvPr/>
        </p:nvSpPr>
        <p:spPr>
          <a:xfrm>
            <a:off x="-34245" y="3508341"/>
            <a:ext cx="9377815"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Germany knew the Allies were planning an invasion, but they didn’t know where.</a:t>
            </a:r>
          </a:p>
        </p:txBody>
      </p:sp>
      <p:sp>
        <p:nvSpPr>
          <p:cNvPr id="26" name="TextBox 25"/>
          <p:cNvSpPr txBox="1"/>
          <p:nvPr/>
        </p:nvSpPr>
        <p:spPr>
          <a:xfrm>
            <a:off x="18143" y="2212262"/>
            <a:ext cx="9144000" cy="707373"/>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American and British began launching airstrikes in German held territories to slow down German troops.</a:t>
            </a:r>
          </a:p>
        </p:txBody>
      </p:sp>
      <p:sp>
        <p:nvSpPr>
          <p:cNvPr id="28" name="TextBox 27"/>
          <p:cNvSpPr txBox="1"/>
          <p:nvPr/>
        </p:nvSpPr>
        <p:spPr>
          <a:xfrm>
            <a:off x="-34245" y="4224121"/>
            <a:ext cx="9377815" cy="769441"/>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The Allies made it look like they were going to invade north of Normandy, at Pas de Calais.</a:t>
            </a:r>
          </a:p>
        </p:txBody>
      </p:sp>
      <p:sp>
        <p:nvSpPr>
          <p:cNvPr id="29" name="TextBox 28"/>
          <p:cNvSpPr txBox="1"/>
          <p:nvPr/>
        </p:nvSpPr>
        <p:spPr>
          <a:xfrm>
            <a:off x="-12654" y="4993562"/>
            <a:ext cx="9207955" cy="461665"/>
          </a:xfrm>
          <a:prstGeom prst="rect">
            <a:avLst/>
          </a:prstGeom>
          <a:noFill/>
        </p:spPr>
        <p:txBody>
          <a:bodyPr wrap="square" rtlCol="0">
            <a:spAutoFit/>
          </a:bodyPr>
          <a:lstStyle/>
          <a:p>
            <a:pPr algn="ctr"/>
            <a:r>
              <a:rPr lang="en-US" sz="2400" b="1" dirty="0" smtClean="0">
                <a:latin typeface="Tahoma"/>
                <a:cs typeface="Tahoma"/>
              </a:rPr>
              <a:t>First Wave of Attack</a:t>
            </a:r>
            <a:endParaRPr lang="en-US" sz="2400" b="1" dirty="0">
              <a:latin typeface="Tahoma"/>
              <a:cs typeface="Tahoma"/>
            </a:endParaRPr>
          </a:p>
        </p:txBody>
      </p:sp>
      <p:sp>
        <p:nvSpPr>
          <p:cNvPr id="31" name="TextBox 30"/>
          <p:cNvSpPr txBox="1"/>
          <p:nvPr/>
        </p:nvSpPr>
        <p:spPr>
          <a:xfrm>
            <a:off x="-34244" y="5410402"/>
            <a:ext cx="9377814"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Paratroopers parachuted behind German lines at night.</a:t>
            </a:r>
          </a:p>
        </p:txBody>
      </p:sp>
      <p:sp>
        <p:nvSpPr>
          <p:cNvPr id="32" name="TextBox 31"/>
          <p:cNvSpPr txBox="1"/>
          <p:nvPr/>
        </p:nvSpPr>
        <p:spPr>
          <a:xfrm>
            <a:off x="36286" y="5823146"/>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They secured bridges and exit roads.</a:t>
            </a:r>
          </a:p>
        </p:txBody>
      </p:sp>
      <p:sp>
        <p:nvSpPr>
          <p:cNvPr id="33" name="TextBox 32"/>
          <p:cNvSpPr txBox="1"/>
          <p:nvPr/>
        </p:nvSpPr>
        <p:spPr>
          <a:xfrm>
            <a:off x="20185" y="6206999"/>
            <a:ext cx="9144000" cy="430887"/>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Dummies were dropped out of planes to trick the Germans.</a:t>
            </a:r>
          </a:p>
        </p:txBody>
      </p:sp>
    </p:spTree>
    <p:extLst>
      <p:ext uri="{BB962C8B-B14F-4D97-AF65-F5344CB8AC3E}">
        <p14:creationId xmlns:p14="http://schemas.microsoft.com/office/powerpoint/2010/main" val="12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1"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anim calcmode="lin" valueType="num">
                                      <p:cBhvr>
                                        <p:cTn id="26" dur="2000" fill="hold"/>
                                        <p:tgtEl>
                                          <p:spTgt spid="24"/>
                                        </p:tgtEl>
                                        <p:attrNameLst>
                                          <p:attrName>style.rotation</p:attrName>
                                        </p:attrNameLst>
                                      </p:cBhvr>
                                      <p:tavLst>
                                        <p:tav tm="0">
                                          <p:val>
                                            <p:fltVal val="720"/>
                                          </p:val>
                                        </p:tav>
                                        <p:tav tm="100000">
                                          <p:val>
                                            <p:fltVal val="0"/>
                                          </p:val>
                                        </p:tav>
                                      </p:tavLst>
                                    </p:anim>
                                    <p:anim calcmode="lin" valueType="num">
                                      <p:cBhvr>
                                        <p:cTn id="27" dur="2000" fill="hold"/>
                                        <p:tgtEl>
                                          <p:spTgt spid="24"/>
                                        </p:tgtEl>
                                        <p:attrNameLst>
                                          <p:attrName>ppt_h</p:attrName>
                                        </p:attrNameLst>
                                      </p:cBhvr>
                                      <p:tavLst>
                                        <p:tav tm="0">
                                          <p:val>
                                            <p:fltVal val="0"/>
                                          </p:val>
                                        </p:tav>
                                        <p:tav tm="100000">
                                          <p:val>
                                            <p:strVal val="#ppt_h"/>
                                          </p:val>
                                        </p:tav>
                                      </p:tavLst>
                                    </p:anim>
                                    <p:anim calcmode="lin" valueType="num">
                                      <p:cBhvr>
                                        <p:cTn id="28" dur="2000" fill="hold"/>
                                        <p:tgtEl>
                                          <p:spTgt spid="24"/>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 calcmode="lin" valueType="num">
                                      <p:cBhvr>
                                        <p:cTn id="47" dur="500" fill="hold"/>
                                        <p:tgtEl>
                                          <p:spTgt spid="29"/>
                                        </p:tgtEl>
                                        <p:attrNameLst>
                                          <p:attrName>style.rotation</p:attrName>
                                        </p:attrNameLst>
                                      </p:cBhvr>
                                      <p:tavLst>
                                        <p:tav tm="0">
                                          <p:val>
                                            <p:fltVal val="360"/>
                                          </p:val>
                                        </p:tav>
                                        <p:tav tm="100000">
                                          <p:val>
                                            <p:fltVal val="0"/>
                                          </p:val>
                                        </p:tav>
                                      </p:tavLst>
                                    </p:anim>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1"/>
      <p:bldP spid="25" grpId="0"/>
      <p:bldP spid="26" grpId="1"/>
      <p:bldP spid="28" grpId="0"/>
      <p:bldP spid="29"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a:stretch>
            <a:fillRect/>
          </a:stretch>
        </p:blipFill>
        <p:spPr>
          <a:xfrm>
            <a:off x="56472" y="4343232"/>
            <a:ext cx="3347487" cy="2447850"/>
          </a:xfrm>
          <a:prstGeom prst="rect">
            <a:avLst/>
          </a:prstGeom>
          <a:ln>
            <a:solidFill>
              <a:srgbClr val="000000"/>
            </a:solidFill>
          </a:ln>
        </p:spPr>
      </p:pic>
      <p:sp>
        <p:nvSpPr>
          <p:cNvPr id="34" name="TextBox 33"/>
          <p:cNvSpPr txBox="1"/>
          <p:nvPr/>
        </p:nvSpPr>
        <p:spPr>
          <a:xfrm>
            <a:off x="-12653" y="723890"/>
            <a:ext cx="9207955" cy="461665"/>
          </a:xfrm>
          <a:prstGeom prst="rect">
            <a:avLst/>
          </a:prstGeom>
          <a:noFill/>
        </p:spPr>
        <p:txBody>
          <a:bodyPr wrap="square" rtlCol="0">
            <a:spAutoFit/>
          </a:bodyPr>
          <a:lstStyle/>
          <a:p>
            <a:pPr algn="ctr"/>
            <a:r>
              <a:rPr lang="en-US" sz="2400" b="1" dirty="0" smtClean="0">
                <a:latin typeface="Tahoma"/>
                <a:cs typeface="Tahoma"/>
              </a:rPr>
              <a:t>Second Wave of Attack</a:t>
            </a:r>
            <a:endParaRPr lang="en-US" sz="2400" b="1" dirty="0">
              <a:latin typeface="Tahoma"/>
              <a:cs typeface="Tahoma"/>
            </a:endParaRPr>
          </a:p>
        </p:txBody>
      </p:sp>
      <p:sp>
        <p:nvSpPr>
          <p:cNvPr id="35" name="TextBox 34"/>
          <p:cNvSpPr txBox="1"/>
          <p:nvPr/>
        </p:nvSpPr>
        <p:spPr>
          <a:xfrm>
            <a:off x="3991877" y="3281393"/>
            <a:ext cx="3347487" cy="769441"/>
          </a:xfrm>
          <a:prstGeom prst="rect">
            <a:avLst/>
          </a:prstGeom>
          <a:noFill/>
        </p:spPr>
        <p:txBody>
          <a:bodyPr wrap="square" rtlCol="0" anchor="t">
            <a:spAutoFit/>
          </a:bodyPr>
          <a:lstStyle/>
          <a:p>
            <a:pPr algn="ctr"/>
            <a:r>
              <a:rPr lang="en-US" sz="2200" dirty="0" smtClean="0">
                <a:latin typeface="Tahoma"/>
                <a:cs typeface="Tahoma"/>
              </a:rPr>
              <a:t>Allied planes bombed German defenses.</a:t>
            </a:r>
          </a:p>
        </p:txBody>
      </p:sp>
      <p:sp>
        <p:nvSpPr>
          <p:cNvPr id="37" name="TextBox 36"/>
          <p:cNvSpPr txBox="1"/>
          <p:nvPr/>
        </p:nvSpPr>
        <p:spPr>
          <a:xfrm>
            <a:off x="4032315" y="5013159"/>
            <a:ext cx="4483328" cy="1107996"/>
          </a:xfrm>
          <a:prstGeom prst="rect">
            <a:avLst/>
          </a:prstGeom>
          <a:noFill/>
        </p:spPr>
        <p:txBody>
          <a:bodyPr wrap="square" rtlCol="0" anchor="t">
            <a:spAutoFit/>
          </a:bodyPr>
          <a:lstStyle/>
          <a:p>
            <a:pPr algn="ctr"/>
            <a:r>
              <a:rPr lang="en-US" sz="2200" dirty="0" smtClean="0">
                <a:latin typeface="Tahoma"/>
                <a:cs typeface="Tahoma"/>
              </a:rPr>
              <a:t>French Resistance members cut telephone lines and destroyed bridges to slow German troops. </a:t>
            </a:r>
          </a:p>
        </p:txBody>
      </p:sp>
      <p:grpSp>
        <p:nvGrpSpPr>
          <p:cNvPr id="9" name="Group 8"/>
          <p:cNvGrpSpPr/>
          <p:nvPr/>
        </p:nvGrpSpPr>
        <p:grpSpPr>
          <a:xfrm>
            <a:off x="56471" y="1153956"/>
            <a:ext cx="6942326" cy="2447850"/>
            <a:chOff x="56471" y="1153956"/>
            <a:chExt cx="6942326" cy="2447850"/>
          </a:xfrm>
        </p:grpSpPr>
        <p:pic>
          <p:nvPicPr>
            <p:cNvPr id="4" name="Picture 3"/>
            <p:cNvPicPr>
              <a:picLocks noChangeAspect="1"/>
            </p:cNvPicPr>
            <p:nvPr/>
          </p:nvPicPr>
          <p:blipFill>
            <a:blip r:embed="rId5"/>
            <a:stretch>
              <a:fillRect/>
            </a:stretch>
          </p:blipFill>
          <p:spPr>
            <a:xfrm>
              <a:off x="56471" y="1153956"/>
              <a:ext cx="3347488" cy="2447850"/>
            </a:xfrm>
            <a:prstGeom prst="rect">
              <a:avLst/>
            </a:prstGeom>
            <a:ln>
              <a:solidFill>
                <a:srgbClr val="000000"/>
              </a:solidFill>
            </a:ln>
          </p:spPr>
        </p:pic>
        <p:sp>
          <p:nvSpPr>
            <p:cNvPr id="36" name="TextBox 35"/>
            <p:cNvSpPr txBox="1"/>
            <p:nvPr/>
          </p:nvSpPr>
          <p:spPr>
            <a:xfrm>
              <a:off x="4572000" y="1679476"/>
              <a:ext cx="2426797" cy="1107996"/>
            </a:xfrm>
            <a:prstGeom prst="rect">
              <a:avLst/>
            </a:prstGeom>
            <a:noFill/>
          </p:spPr>
          <p:txBody>
            <a:bodyPr wrap="square" rtlCol="0" anchor="t">
              <a:spAutoFit/>
            </a:bodyPr>
            <a:lstStyle/>
            <a:p>
              <a:pPr algn="ctr"/>
              <a:r>
                <a:rPr lang="en-US" sz="2200" dirty="0" smtClean="0">
                  <a:latin typeface="Tahoma"/>
                  <a:cs typeface="Tahoma"/>
                </a:rPr>
                <a:t>Warships bombed the beaches from the sea.</a:t>
              </a:r>
            </a:p>
          </p:txBody>
        </p:sp>
      </p:grpSp>
    </p:spTree>
    <p:extLst>
      <p:ext uri="{BB962C8B-B14F-4D97-AF65-F5344CB8AC3E}">
        <p14:creationId xmlns:p14="http://schemas.microsoft.com/office/powerpoint/2010/main" val="16330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1"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edge">
                                      <p:cBhvr>
                                        <p:cTn id="20" dur="2000"/>
                                        <p:tgtEl>
                                          <p:spTgt spid="35"/>
                                        </p:tgtEl>
                                      </p:cBhvr>
                                    </p:animEffect>
                                  </p:childTnLst>
                                </p:cTn>
                              </p:par>
                              <p:par>
                                <p:cTn id="21" presetID="2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edg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TextBox 17"/>
          <p:cNvSpPr txBox="1"/>
          <p:nvPr/>
        </p:nvSpPr>
        <p:spPr>
          <a:xfrm>
            <a:off x="20185" y="732016"/>
            <a:ext cx="9144000"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Over 5,000 ships</a:t>
            </a:r>
          </a:p>
        </p:txBody>
      </p:sp>
      <p:sp>
        <p:nvSpPr>
          <p:cNvPr id="23" name="TextBox 22"/>
          <p:cNvSpPr txBox="1"/>
          <p:nvPr/>
        </p:nvSpPr>
        <p:spPr>
          <a:xfrm>
            <a:off x="20185" y="1252076"/>
            <a:ext cx="9144000"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150,000 troops</a:t>
            </a:r>
          </a:p>
        </p:txBody>
      </p:sp>
      <p:sp>
        <p:nvSpPr>
          <p:cNvPr id="26" name="TextBox 25"/>
          <p:cNvSpPr txBox="1"/>
          <p:nvPr/>
        </p:nvSpPr>
        <p:spPr>
          <a:xfrm>
            <a:off x="18143" y="1800866"/>
            <a:ext cx="9144000" cy="402674"/>
          </a:xfrm>
          <a:prstGeom prst="rect">
            <a:avLst/>
          </a:prstGeom>
          <a:noFill/>
        </p:spPr>
        <p:txBody>
          <a:bodyPr wrap="square" rtlCol="0" anchor="t">
            <a:spAutoFit/>
          </a:bodyPr>
          <a:lstStyle/>
          <a:p>
            <a:pPr marL="285750" indent="-285750" algn="ctr">
              <a:lnSpc>
                <a:spcPct val="90000"/>
              </a:lnSpc>
              <a:buFont typeface="Courier New"/>
              <a:buChar char="o"/>
            </a:pPr>
            <a:r>
              <a:rPr lang="en-US" sz="2200" dirty="0" smtClean="0">
                <a:latin typeface="Tahoma"/>
                <a:cs typeface="Tahoma"/>
              </a:rPr>
              <a:t>Over 11,000 aircraft</a:t>
            </a:r>
          </a:p>
        </p:txBody>
      </p:sp>
      <p:sp>
        <p:nvSpPr>
          <p:cNvPr id="28" name="TextBox 27"/>
          <p:cNvSpPr txBox="1"/>
          <p:nvPr/>
        </p:nvSpPr>
        <p:spPr>
          <a:xfrm>
            <a:off x="2975430" y="2283138"/>
            <a:ext cx="3255262" cy="1107996"/>
          </a:xfrm>
          <a:prstGeom prst="rect">
            <a:avLst/>
          </a:prstGeom>
          <a:noFill/>
        </p:spPr>
        <p:txBody>
          <a:bodyPr wrap="square" rtlCol="0" anchor="t">
            <a:spAutoFit/>
          </a:bodyPr>
          <a:lstStyle/>
          <a:p>
            <a:pPr marL="285750" indent="-285750" algn="ctr">
              <a:buFont typeface="Courier New"/>
              <a:buChar char="o"/>
            </a:pPr>
            <a:r>
              <a:rPr lang="en-US" sz="2200" dirty="0" smtClean="0">
                <a:latin typeface="Tahoma"/>
                <a:cs typeface="Tahoma"/>
              </a:rPr>
              <a:t>Troops from the US, Great Britain, and Canada</a:t>
            </a:r>
          </a:p>
        </p:txBody>
      </p:sp>
      <p:sp>
        <p:nvSpPr>
          <p:cNvPr id="31" name="TextBox 30"/>
          <p:cNvSpPr txBox="1"/>
          <p:nvPr/>
        </p:nvSpPr>
        <p:spPr>
          <a:xfrm>
            <a:off x="170544" y="4151818"/>
            <a:ext cx="1863224" cy="769441"/>
          </a:xfrm>
          <a:prstGeom prst="rect">
            <a:avLst/>
          </a:prstGeom>
          <a:noFill/>
        </p:spPr>
        <p:txBody>
          <a:bodyPr wrap="square" rtlCol="0" anchor="t">
            <a:spAutoFit/>
          </a:bodyPr>
          <a:lstStyle/>
          <a:p>
            <a:pPr algn="ctr"/>
            <a:r>
              <a:rPr lang="en-US" sz="2200" dirty="0" smtClean="0">
                <a:latin typeface="Tahoma"/>
                <a:cs typeface="Tahoma"/>
              </a:rPr>
              <a:t>Gold Beach</a:t>
            </a:r>
          </a:p>
          <a:p>
            <a:pPr algn="ctr"/>
            <a:r>
              <a:rPr lang="en-US" sz="2200" dirty="0" smtClean="0">
                <a:latin typeface="Tahoma"/>
                <a:cs typeface="Tahoma"/>
              </a:rPr>
              <a:t>Sword Beach</a:t>
            </a:r>
          </a:p>
        </p:txBody>
      </p:sp>
      <p:sp>
        <p:nvSpPr>
          <p:cNvPr id="19" name="Rectangle 18"/>
          <p:cNvSpPr/>
          <p:nvPr/>
        </p:nvSpPr>
        <p:spPr>
          <a:xfrm>
            <a:off x="170544" y="3592230"/>
            <a:ext cx="1863224" cy="646331"/>
          </a:xfrm>
          <a:prstGeom prst="rect">
            <a:avLst/>
          </a:prstGeom>
        </p:spPr>
        <p:txBody>
          <a:bodyPr wrap="square">
            <a:spAutoFit/>
          </a:bodyPr>
          <a:lstStyle/>
          <a:p>
            <a:pPr algn="ctr"/>
            <a:r>
              <a:rPr lang="en-US" sz="3600" b="1" dirty="0" smtClean="0">
                <a:ln>
                  <a:solidFill>
                    <a:srgbClr val="000000"/>
                  </a:solidFill>
                </a:ln>
                <a:solidFill>
                  <a:srgbClr val="B9B376"/>
                </a:solidFill>
                <a:latin typeface="Tahoma"/>
                <a:cs typeface="Tahoma"/>
              </a:rPr>
              <a:t>British</a:t>
            </a:r>
            <a:endParaRPr lang="en-US" sz="3600" b="1" dirty="0"/>
          </a:p>
        </p:txBody>
      </p:sp>
      <p:pic>
        <p:nvPicPr>
          <p:cNvPr id="5" name="Picture 4"/>
          <p:cNvPicPr>
            <a:picLocks noChangeAspect="1"/>
          </p:cNvPicPr>
          <p:nvPr/>
        </p:nvPicPr>
        <p:blipFill>
          <a:blip r:embed="rId4"/>
          <a:stretch>
            <a:fillRect/>
          </a:stretch>
        </p:blipFill>
        <p:spPr>
          <a:xfrm>
            <a:off x="1423027" y="4910358"/>
            <a:ext cx="2428301" cy="1932335"/>
          </a:xfrm>
          <a:prstGeom prst="rect">
            <a:avLst/>
          </a:prstGeom>
          <a:ln>
            <a:solidFill>
              <a:srgbClr val="000000"/>
            </a:solidFill>
          </a:ln>
        </p:spPr>
      </p:pic>
      <p:pic>
        <p:nvPicPr>
          <p:cNvPr id="40" name="Picture 39"/>
          <p:cNvPicPr>
            <a:picLocks noChangeAspect="1"/>
          </p:cNvPicPr>
          <p:nvPr/>
        </p:nvPicPr>
        <p:blipFill>
          <a:blip r:embed="rId5"/>
          <a:stretch>
            <a:fillRect/>
          </a:stretch>
        </p:blipFill>
        <p:spPr>
          <a:xfrm>
            <a:off x="62120" y="742032"/>
            <a:ext cx="2913309" cy="2865471"/>
          </a:xfrm>
          <a:prstGeom prst="rect">
            <a:avLst/>
          </a:prstGeom>
          <a:ln>
            <a:solidFill>
              <a:srgbClr val="000000"/>
            </a:solidFill>
          </a:ln>
        </p:spPr>
      </p:pic>
      <p:pic>
        <p:nvPicPr>
          <p:cNvPr id="41" name="Picture 40"/>
          <p:cNvPicPr>
            <a:picLocks noChangeAspect="1"/>
          </p:cNvPicPr>
          <p:nvPr/>
        </p:nvPicPr>
        <p:blipFill>
          <a:blip r:embed="rId6"/>
          <a:stretch>
            <a:fillRect/>
          </a:stretch>
        </p:blipFill>
        <p:spPr>
          <a:xfrm>
            <a:off x="6230691" y="814605"/>
            <a:ext cx="2913309" cy="2875487"/>
          </a:xfrm>
          <a:prstGeom prst="rect">
            <a:avLst/>
          </a:prstGeom>
          <a:ln>
            <a:solidFill>
              <a:srgbClr val="000000"/>
            </a:solidFill>
          </a:ln>
        </p:spPr>
      </p:pic>
      <p:sp>
        <p:nvSpPr>
          <p:cNvPr id="21" name="Rectangle 20"/>
          <p:cNvSpPr/>
          <p:nvPr/>
        </p:nvSpPr>
        <p:spPr>
          <a:xfrm>
            <a:off x="6489759" y="3592229"/>
            <a:ext cx="2457987" cy="646331"/>
          </a:xfrm>
          <a:prstGeom prst="rect">
            <a:avLst/>
          </a:prstGeom>
        </p:spPr>
        <p:txBody>
          <a:bodyPr wrap="square">
            <a:spAutoFit/>
          </a:bodyPr>
          <a:lstStyle/>
          <a:p>
            <a:pPr algn="ctr"/>
            <a:r>
              <a:rPr lang="en-US" sz="3600" b="1" dirty="0" smtClean="0">
                <a:ln>
                  <a:solidFill>
                    <a:srgbClr val="000000"/>
                  </a:solidFill>
                </a:ln>
                <a:solidFill>
                  <a:srgbClr val="B9B376"/>
                </a:solidFill>
                <a:latin typeface="Tahoma"/>
                <a:cs typeface="Tahoma"/>
              </a:rPr>
              <a:t>American</a:t>
            </a:r>
            <a:endParaRPr lang="en-US" sz="3600" b="1" dirty="0"/>
          </a:p>
        </p:txBody>
      </p:sp>
      <p:sp>
        <p:nvSpPr>
          <p:cNvPr id="38" name="TextBox 37"/>
          <p:cNvSpPr txBox="1"/>
          <p:nvPr/>
        </p:nvSpPr>
        <p:spPr>
          <a:xfrm>
            <a:off x="6489759" y="4151818"/>
            <a:ext cx="2457987" cy="769441"/>
          </a:xfrm>
          <a:prstGeom prst="rect">
            <a:avLst/>
          </a:prstGeom>
          <a:noFill/>
        </p:spPr>
        <p:txBody>
          <a:bodyPr wrap="square" rtlCol="0" anchor="t">
            <a:spAutoFit/>
          </a:bodyPr>
          <a:lstStyle/>
          <a:p>
            <a:pPr algn="ctr"/>
            <a:r>
              <a:rPr lang="en-US" sz="2200" dirty="0" smtClean="0">
                <a:latin typeface="Tahoma"/>
                <a:cs typeface="Tahoma"/>
              </a:rPr>
              <a:t>Utah Beach</a:t>
            </a:r>
          </a:p>
          <a:p>
            <a:pPr algn="ctr"/>
            <a:r>
              <a:rPr lang="en-US" sz="2200" dirty="0" smtClean="0">
                <a:latin typeface="Tahoma"/>
                <a:cs typeface="Tahoma"/>
              </a:rPr>
              <a:t>Omaha Beach</a:t>
            </a:r>
          </a:p>
        </p:txBody>
      </p:sp>
      <p:sp>
        <p:nvSpPr>
          <p:cNvPr id="22" name="Rectangle 21"/>
          <p:cNvSpPr/>
          <p:nvPr/>
        </p:nvSpPr>
        <p:spPr>
          <a:xfrm>
            <a:off x="3471716" y="3592230"/>
            <a:ext cx="2334007" cy="646331"/>
          </a:xfrm>
          <a:prstGeom prst="rect">
            <a:avLst/>
          </a:prstGeom>
        </p:spPr>
        <p:txBody>
          <a:bodyPr wrap="square">
            <a:spAutoFit/>
          </a:bodyPr>
          <a:lstStyle/>
          <a:p>
            <a:pPr algn="ctr"/>
            <a:r>
              <a:rPr lang="en-US" sz="3600" b="1" dirty="0" smtClean="0">
                <a:ln>
                  <a:solidFill>
                    <a:srgbClr val="000000"/>
                  </a:solidFill>
                </a:ln>
                <a:solidFill>
                  <a:srgbClr val="B9B376"/>
                </a:solidFill>
                <a:latin typeface="Tahoma"/>
                <a:cs typeface="Tahoma"/>
              </a:rPr>
              <a:t>Canadian</a:t>
            </a:r>
            <a:endParaRPr lang="en-US" sz="3600" b="1" dirty="0"/>
          </a:p>
        </p:txBody>
      </p:sp>
      <p:sp>
        <p:nvSpPr>
          <p:cNvPr id="27" name="TextBox 26"/>
          <p:cNvSpPr txBox="1"/>
          <p:nvPr/>
        </p:nvSpPr>
        <p:spPr>
          <a:xfrm>
            <a:off x="3471715" y="4151818"/>
            <a:ext cx="2334007" cy="769441"/>
          </a:xfrm>
          <a:prstGeom prst="rect">
            <a:avLst/>
          </a:prstGeom>
          <a:noFill/>
        </p:spPr>
        <p:txBody>
          <a:bodyPr wrap="square" rtlCol="0" anchor="t">
            <a:spAutoFit/>
          </a:bodyPr>
          <a:lstStyle/>
          <a:p>
            <a:pPr algn="ctr"/>
            <a:r>
              <a:rPr lang="en-US" sz="2200" dirty="0" smtClean="0">
                <a:latin typeface="Tahoma"/>
                <a:cs typeface="Tahoma"/>
              </a:rPr>
              <a:t>Juno Beach</a:t>
            </a:r>
          </a:p>
          <a:p>
            <a:pPr algn="ctr"/>
            <a:r>
              <a:rPr lang="en-US" sz="2200" dirty="0" smtClean="0">
                <a:latin typeface="Tahoma"/>
                <a:cs typeface="Tahoma"/>
              </a:rPr>
              <a:t>Sword Beach</a:t>
            </a:r>
          </a:p>
        </p:txBody>
      </p:sp>
      <p:sp>
        <p:nvSpPr>
          <p:cNvPr id="32" name="TextBox 31"/>
          <p:cNvSpPr txBox="1"/>
          <p:nvPr/>
        </p:nvSpPr>
        <p:spPr>
          <a:xfrm>
            <a:off x="5784452" y="4768530"/>
            <a:ext cx="3425865" cy="1107996"/>
          </a:xfrm>
          <a:prstGeom prst="rect">
            <a:avLst/>
          </a:prstGeom>
          <a:noFill/>
        </p:spPr>
        <p:txBody>
          <a:bodyPr wrap="square" rtlCol="0" anchor="t">
            <a:spAutoFit/>
          </a:bodyPr>
          <a:lstStyle/>
          <a:p>
            <a:pPr algn="ctr"/>
            <a:r>
              <a:rPr lang="en-US" sz="2200" b="1" dirty="0" smtClean="0">
                <a:latin typeface="Tahoma"/>
                <a:cs typeface="Tahoma"/>
              </a:rPr>
              <a:t>Omaha Beach was the bloodiest of the D-Day beaches.</a:t>
            </a:r>
          </a:p>
        </p:txBody>
      </p:sp>
    </p:spTree>
    <p:extLst>
      <p:ext uri="{BB962C8B-B14F-4D97-AF65-F5344CB8AC3E}">
        <p14:creationId xmlns:p14="http://schemas.microsoft.com/office/powerpoint/2010/main" val="38748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up)">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par>
                                <p:cTn id="32" presetID="16" presetClass="entr" presetSubtype="21"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900" decel="100000" fill="hold"/>
                                        <p:tgtEl>
                                          <p:spTgt spid="1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900" decel="100000" fill="hold"/>
                                        <p:tgtEl>
                                          <p:spTgt spid="2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strips(downLeft)">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900" decel="100000" fill="hold"/>
                                        <p:tgtEl>
                                          <p:spTgt spid="21"/>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strips(downLeft)">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par>
                                <p:cTn id="80" presetID="5" presetClass="entr" presetSubtype="10" fill="hold"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checkerboard(across)">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6" grpId="0"/>
      <p:bldP spid="28" grpId="0"/>
      <p:bldP spid="31" grpId="0"/>
      <p:bldP spid="19" grpId="0"/>
      <p:bldP spid="21" grpId="0"/>
      <p:bldP spid="38" grpId="0"/>
      <p:bldP spid="22" grpId="0"/>
      <p:bldP spid="27"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9378</TotalTime>
  <Words>1966</Words>
  <Application>Microsoft Macintosh PowerPoint</Application>
  <PresentationFormat>On-screen Show (4:3)</PresentationFormat>
  <Paragraphs>201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Courier New</vt:lpstr>
      <vt:lpstr>Tahoma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LeBlanc</dc:creator>
  <cp:lastModifiedBy>Microsoft Office User</cp:lastModifiedBy>
  <cp:revision>673</cp:revision>
  <cp:lastPrinted>2017-12-05T22:48:53Z</cp:lastPrinted>
  <dcterms:created xsi:type="dcterms:W3CDTF">2016-01-15T02:08:26Z</dcterms:created>
  <dcterms:modified xsi:type="dcterms:W3CDTF">2017-12-05T22:57:14Z</dcterms:modified>
</cp:coreProperties>
</file>