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82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0F4"/>
    <a:srgbClr val="B9B376"/>
    <a:srgbClr val="BAB376"/>
    <a:srgbClr val="D3D3D9"/>
    <a:srgbClr val="424347"/>
    <a:srgbClr val="84645B"/>
    <a:srgbClr val="BF8928"/>
    <a:srgbClr val="89C804"/>
    <a:srgbClr val="BF8752"/>
    <a:srgbClr val="818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3" autoAdjust="0"/>
    <p:restoredTop sz="90853" autoAdjust="0"/>
  </p:normalViewPr>
  <p:slideViewPr>
    <p:cSldViewPr snapToGrid="0" snapToObjects="1">
      <p:cViewPr>
        <p:scale>
          <a:sx n="78" d="100"/>
          <a:sy n="78" d="100"/>
        </p:scale>
        <p:origin x="1296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9807-7A69-D941-9B1A-90CC4849112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5C20-154D-5B44-936C-9880BB2A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 on the map. It is a link to HBO at http://</a:t>
            </a:r>
            <a:r>
              <a:rPr lang="en-US" dirty="0" err="1" smtClean="0"/>
              <a:t>www.hbo.com</a:t>
            </a:r>
            <a:r>
              <a:rPr lang="en-US" dirty="0" smtClean="0"/>
              <a:t>/html/series/the-pacific/</a:t>
            </a:r>
            <a:r>
              <a:rPr lang="en-US" dirty="0" err="1" smtClean="0"/>
              <a:t>battlemaps</a:t>
            </a:r>
            <a:r>
              <a:rPr lang="en-US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 1 &amp; 2 are about the Battle of Guadalcanal.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 on the map. It is a link to an animated map at http://</a:t>
            </a:r>
            <a:r>
              <a:rPr lang="en-US" dirty="0" err="1" smtClean="0"/>
              <a:t>www.pacificwaranimated.com</a:t>
            </a:r>
            <a:r>
              <a:rPr lang="en-US" dirty="0" smtClean="0"/>
              <a:t>/</a:t>
            </a:r>
            <a:r>
              <a:rPr lang="en-US" dirty="0" err="1" smtClean="0"/>
              <a:t>Guadalcanal.html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 The video is a link to Kahn Academy at https://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/humanities/world-history/euro-</a:t>
            </a:r>
            <a:r>
              <a:rPr lang="en-US" dirty="0" err="1" smtClean="0"/>
              <a:t>hist</a:t>
            </a:r>
            <a:r>
              <a:rPr lang="en-US" dirty="0" smtClean="0"/>
              <a:t>/</a:t>
            </a:r>
            <a:r>
              <a:rPr lang="en-US" dirty="0" err="1" smtClean="0"/>
              <a:t>wo</a:t>
            </a:r>
            <a:r>
              <a:rPr lang="en-US" dirty="0" smtClean="0"/>
              <a:t>/v/american-progress-in-the-pacific-in-1944</a:t>
            </a:r>
          </a:p>
          <a:p>
            <a:r>
              <a:rPr lang="en-US" dirty="0" smtClean="0"/>
              <a:t>The </a:t>
            </a:r>
            <a:r>
              <a:rPr lang="en-US" baseline="0" dirty="0" smtClean="0"/>
              <a:t>video discusses the US progress in the Pacific. Stop at the 5:35 mark.</a:t>
            </a:r>
          </a:p>
          <a:p>
            <a:r>
              <a:rPr lang="en-US" baseline="0" dirty="0" smtClean="0"/>
              <a:t>**Click the video. It is a link to History Channel at http://</a:t>
            </a:r>
            <a:r>
              <a:rPr lang="en-US" baseline="0" dirty="0" err="1" smtClean="0"/>
              <a:t>www.history.com</a:t>
            </a:r>
            <a:r>
              <a:rPr lang="en-US" baseline="0" dirty="0" smtClean="0"/>
              <a:t>/topics/world-war-ii/world-war-ii-history/videos/battle-</a:t>
            </a:r>
            <a:r>
              <a:rPr lang="en-US" baseline="0" dirty="0" err="1" smtClean="0"/>
              <a:t>saipan</a:t>
            </a:r>
            <a:endParaRPr lang="en-US" baseline="0" dirty="0" smtClean="0"/>
          </a:p>
          <a:p>
            <a:r>
              <a:rPr lang="en-US" baseline="0" dirty="0" smtClean="0"/>
              <a:t>This short video is about the Battle of Saipan.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map.</a:t>
            </a:r>
            <a:r>
              <a:rPr lang="en-US" baseline="0" dirty="0" smtClean="0"/>
              <a:t> It is a link to an animated map at http://</a:t>
            </a:r>
            <a:r>
              <a:rPr lang="en-US" baseline="0" dirty="0" err="1" smtClean="0"/>
              <a:t>www.pacificwaranimated.com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PhillipineSea.html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 The video is a link to Kahn Academy at https://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/humanities/world-history/euro-</a:t>
            </a:r>
            <a:r>
              <a:rPr lang="en-US" dirty="0" err="1" smtClean="0"/>
              <a:t>hist</a:t>
            </a:r>
            <a:r>
              <a:rPr lang="en-US" dirty="0" smtClean="0"/>
              <a:t>/</a:t>
            </a:r>
            <a:r>
              <a:rPr lang="en-US" dirty="0" err="1" smtClean="0"/>
              <a:t>wo</a:t>
            </a:r>
            <a:r>
              <a:rPr lang="en-US" dirty="0" smtClean="0"/>
              <a:t>/v/american-progress-in-the-pacific-in-1944</a:t>
            </a:r>
          </a:p>
          <a:p>
            <a:r>
              <a:rPr lang="en-US" dirty="0" smtClean="0"/>
              <a:t>The </a:t>
            </a:r>
            <a:r>
              <a:rPr lang="en-US" baseline="0" dirty="0" smtClean="0"/>
              <a:t>video discusses the Battle of Leyte Gulf. Start at the 5:35 mark.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7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 The video is a link to Kahn Academy at https://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/humanities/world-history/euro-</a:t>
            </a:r>
            <a:r>
              <a:rPr lang="en-US" dirty="0" err="1" smtClean="0"/>
              <a:t>hist</a:t>
            </a:r>
            <a:r>
              <a:rPr lang="en-US" dirty="0" smtClean="0"/>
              <a:t>/</a:t>
            </a:r>
            <a:r>
              <a:rPr lang="en-US" dirty="0" err="1" smtClean="0"/>
              <a:t>wo</a:t>
            </a:r>
            <a:r>
              <a:rPr lang="en-US" dirty="0" smtClean="0"/>
              <a:t>/v/american-progress-in-the-pacific-in-1944</a:t>
            </a:r>
          </a:p>
          <a:p>
            <a:r>
              <a:rPr lang="en-US" dirty="0" smtClean="0"/>
              <a:t>The </a:t>
            </a:r>
            <a:r>
              <a:rPr lang="en-US" baseline="0" dirty="0" smtClean="0"/>
              <a:t>video discusses the Battle of Leyte Gulf. Start at the 5:35 mark.</a:t>
            </a:r>
          </a:p>
          <a:p>
            <a:r>
              <a:rPr lang="en-US" baseline="0" dirty="0" smtClean="0"/>
              <a:t>**Click on the map. It is a link to an animated map at http://</a:t>
            </a:r>
            <a:r>
              <a:rPr lang="en-US" baseline="0" dirty="0" err="1" smtClean="0"/>
              <a:t>www.pacificwaranimated.com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PhillipineSea.html</a:t>
            </a:r>
            <a:endParaRPr lang="en-US" baseline="0" dirty="0" smtClean="0"/>
          </a:p>
          <a:p>
            <a:r>
              <a:rPr lang="en-US" baseline="0" dirty="0" smtClean="0"/>
              <a:t>This begins the same as the animated map for the Battle of the Philippine Sea, but it changes to focus on the Battle of Leyte Gulf.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 The video is a link to History Channel at http://</a:t>
            </a:r>
            <a:r>
              <a:rPr lang="en-US" dirty="0" err="1" smtClean="0"/>
              <a:t>www.history.com</a:t>
            </a:r>
            <a:r>
              <a:rPr lang="en-US" dirty="0" smtClean="0"/>
              <a:t>/topics/world-war-ii/battle-of-</a:t>
            </a:r>
            <a:r>
              <a:rPr lang="en-US" dirty="0" err="1" smtClean="0"/>
              <a:t>leyte</a:t>
            </a:r>
            <a:r>
              <a:rPr lang="en-US" dirty="0" smtClean="0"/>
              <a:t>-gulf/videos/</a:t>
            </a:r>
            <a:r>
              <a:rPr lang="en-US" dirty="0" err="1" smtClean="0"/>
              <a:t>battle-iwo-jima?m</a:t>
            </a:r>
            <a:r>
              <a:rPr lang="en-US" dirty="0" smtClean="0"/>
              <a:t>=528e394da93ae&amp;s=</a:t>
            </a:r>
            <a:r>
              <a:rPr lang="en-US" dirty="0" err="1" smtClean="0"/>
              <a:t>undefined&amp;f</a:t>
            </a:r>
            <a:r>
              <a:rPr lang="en-US" dirty="0" smtClean="0"/>
              <a:t>=1&amp;free=false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short video discusses the Battle of Iwo Jima.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</a:t>
            </a:r>
            <a:r>
              <a:rPr lang="en-US" baseline="0" dirty="0" smtClean="0"/>
              <a:t> It is a link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/v/1945-end-of-world-war-ii</a:t>
            </a:r>
          </a:p>
          <a:p>
            <a:r>
              <a:rPr lang="en-US" baseline="0" dirty="0" smtClean="0"/>
              <a:t>This video talks about the Battle of Iwo Jima. Begin at the 3:05 mark until the 5:10 mark.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 on the map. It is a link to HBO at http://</a:t>
            </a:r>
            <a:r>
              <a:rPr lang="en-US" dirty="0" err="1" smtClean="0"/>
              <a:t>www.hbo.com</a:t>
            </a:r>
            <a:r>
              <a:rPr lang="en-US" dirty="0" smtClean="0"/>
              <a:t>/html/series/the-pacific/</a:t>
            </a:r>
            <a:r>
              <a:rPr lang="en-US" dirty="0" err="1" smtClean="0"/>
              <a:t>battlemaps</a:t>
            </a:r>
            <a:r>
              <a:rPr lang="en-US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 8 is about the Battle of Iwo </a:t>
            </a:r>
            <a:r>
              <a:rPr lang="en-US" dirty="0" err="1" smtClean="0"/>
              <a:t>JIma</a:t>
            </a:r>
            <a:r>
              <a:rPr lang="en-US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 on</a:t>
            </a:r>
            <a:r>
              <a:rPr lang="en-US" baseline="0" dirty="0" smtClean="0"/>
              <a:t> the map. It is a link to an animated map at http://</a:t>
            </a:r>
            <a:r>
              <a:rPr lang="en-US" baseline="0" dirty="0" err="1" smtClean="0"/>
              <a:t>www.pacificwaranimated.com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Iwo.html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begins the same as the animated map for the Battle of the Philippine Sea &amp; Battle of Leyte Gulf, but it changes to focus on the Battle of Iwo Jima.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4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 on the map. It is a link to HBO at http://</a:t>
            </a:r>
            <a:r>
              <a:rPr lang="en-US" dirty="0" err="1" smtClean="0"/>
              <a:t>www.hbo.com</a:t>
            </a:r>
            <a:r>
              <a:rPr lang="en-US" dirty="0" smtClean="0"/>
              <a:t>/html/series/the-pacific/</a:t>
            </a:r>
            <a:r>
              <a:rPr lang="en-US" dirty="0" err="1" smtClean="0"/>
              <a:t>battlemaps</a:t>
            </a:r>
            <a:r>
              <a:rPr lang="en-US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 9 is about the Battle of Okinawa.</a:t>
            </a:r>
          </a:p>
          <a:p>
            <a:r>
              <a:rPr lang="en-US" dirty="0" smtClean="0"/>
              <a:t>**Click the video.</a:t>
            </a:r>
            <a:r>
              <a:rPr lang="en-US" baseline="0" dirty="0" smtClean="0"/>
              <a:t> It is a link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/v/1945-end-of-world-war-ii</a:t>
            </a:r>
          </a:p>
          <a:p>
            <a:r>
              <a:rPr lang="en-US" baseline="0" dirty="0" smtClean="0"/>
              <a:t>This video talks about the Battle of Okinawa. Begin at the 5:10 mark until the 5:56 mark.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4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video. It is a link to History Channel at http://</a:t>
            </a:r>
            <a:r>
              <a:rPr lang="en-US" dirty="0" err="1" smtClean="0"/>
              <a:t>www.history.com</a:t>
            </a:r>
            <a:r>
              <a:rPr lang="en-US" dirty="0" smtClean="0"/>
              <a:t>/topics/world-war-ii/battle-of-</a:t>
            </a:r>
            <a:r>
              <a:rPr lang="en-US" dirty="0" err="1" smtClean="0"/>
              <a:t>leyte</a:t>
            </a:r>
            <a:r>
              <a:rPr lang="en-US" dirty="0" smtClean="0"/>
              <a:t>-gulf/videos/</a:t>
            </a:r>
            <a:r>
              <a:rPr lang="en-US" dirty="0" err="1" smtClean="0"/>
              <a:t>battle-okinawa?m</a:t>
            </a:r>
            <a:r>
              <a:rPr lang="en-US" dirty="0" smtClean="0"/>
              <a:t>=528e394da93ae&amp;s=</a:t>
            </a:r>
            <a:r>
              <a:rPr lang="en-US" dirty="0" err="1" smtClean="0"/>
              <a:t>undefined&amp;f</a:t>
            </a:r>
            <a:r>
              <a:rPr lang="en-US" dirty="0" smtClean="0"/>
              <a:t>=1&amp;free=false</a:t>
            </a:r>
          </a:p>
          <a:p>
            <a:r>
              <a:rPr lang="en-US" dirty="0" smtClean="0"/>
              <a:t>This short video is about the Battle of Okinawa.</a:t>
            </a:r>
          </a:p>
          <a:p>
            <a:r>
              <a:rPr lang="en-US" dirty="0" smtClean="0"/>
              <a:t>**Click</a:t>
            </a:r>
            <a:r>
              <a:rPr lang="en-US" baseline="0" dirty="0" smtClean="0"/>
              <a:t> on the map. It is a link to an animated map at http://</a:t>
            </a:r>
            <a:r>
              <a:rPr lang="en-US" baseline="0" dirty="0" err="1" smtClean="0"/>
              <a:t>www.pacificwaranimated.com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Okinawa.html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begins the same as the animated map for the Battle of the Philippine Sea/Battle of Leyte Gulf/Battle of Iwo Jima, but it changes to focus on the Battle of Okinawa.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</a:t>
            </a:r>
            <a:r>
              <a:rPr lang="en-US" baseline="0" dirty="0" smtClean="0"/>
              <a:t> on the map. It is a link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/v/beginning-of-world-war-ii</a:t>
            </a:r>
          </a:p>
          <a:p>
            <a:r>
              <a:rPr lang="en-US" baseline="0" dirty="0" smtClean="0"/>
              <a:t>This video is about Japan entering WWII. Begin at the 0:25 mark until the 3:30 mark.</a:t>
            </a:r>
          </a:p>
          <a:p>
            <a:r>
              <a:rPr lang="en-US" baseline="0" dirty="0" smtClean="0"/>
              <a:t>**Click on the video. This is a link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/v/1940-axis-gains-momentum-in-world-war-ii</a:t>
            </a:r>
          </a:p>
          <a:p>
            <a:r>
              <a:rPr lang="en-US" baseline="0" dirty="0" smtClean="0"/>
              <a:t>This video is about Japan entering into an alliance with the Axis Powers. Begin at the 3:40 mark until the 4:40 mark.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</a:t>
            </a:r>
            <a:r>
              <a:rPr lang="en-US" baseline="0" dirty="0" smtClean="0"/>
              <a:t> It is a link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/v/1945-end-of-world-war-ii</a:t>
            </a:r>
          </a:p>
          <a:p>
            <a:r>
              <a:rPr lang="en-US" baseline="0" dirty="0" smtClean="0"/>
              <a:t>This video talks about the end of WWII. Begin at the 3:05 mark until the 5:56 mark until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video. It is a link to Kahn Academy at https://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/humanities/world-history/euro-</a:t>
            </a:r>
            <a:r>
              <a:rPr lang="en-US" dirty="0" err="1" smtClean="0"/>
              <a:t>hist</a:t>
            </a:r>
            <a:r>
              <a:rPr lang="en-US" dirty="0" smtClean="0"/>
              <a:t>/</a:t>
            </a:r>
            <a:r>
              <a:rPr lang="en-US" dirty="0" err="1" smtClean="0"/>
              <a:t>wo</a:t>
            </a:r>
            <a:r>
              <a:rPr lang="en-US" dirty="0" smtClean="0"/>
              <a:t>/v/1941-axis-momentum-accelerates-in-ww2</a:t>
            </a:r>
          </a:p>
          <a:p>
            <a:r>
              <a:rPr lang="en-US" dirty="0" smtClean="0"/>
              <a:t>This video</a:t>
            </a:r>
            <a:r>
              <a:rPr lang="en-US" baseline="0" dirty="0" smtClean="0"/>
              <a:t> is about Japan’s aggression towards the US and Pearl Harbor. Begin at the 7:20 mark until the 10:10 mark.</a:t>
            </a:r>
          </a:p>
          <a:p>
            <a:r>
              <a:rPr lang="en-US" baseline="0" dirty="0" smtClean="0"/>
              <a:t>From 10:10 until the end of the video is Japan’s continued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the video. The video is a link to National Geographic</a:t>
            </a:r>
            <a:r>
              <a:rPr lang="en-US" baseline="0" dirty="0" smtClean="0"/>
              <a:t> at http://</a:t>
            </a:r>
            <a:r>
              <a:rPr lang="en-US" baseline="0" dirty="0" err="1" smtClean="0"/>
              <a:t>www.nationalgeographic.com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pearlharbor</a:t>
            </a:r>
            <a:r>
              <a:rPr lang="en-US" baseline="0" dirty="0" smtClean="0"/>
              <a:t>/ax/</a:t>
            </a:r>
            <a:r>
              <a:rPr lang="en-US" baseline="0" dirty="0" err="1" smtClean="0"/>
              <a:t>frameset.html</a:t>
            </a:r>
            <a:endParaRPr lang="en-US" baseline="0" dirty="0" smtClean="0"/>
          </a:p>
          <a:p>
            <a:r>
              <a:rPr lang="en-US" baseline="0" dirty="0" smtClean="0"/>
              <a:t>This video is an animation of the attack of Pearl Harbor.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video. The video is</a:t>
            </a:r>
            <a:r>
              <a:rPr lang="en-US" baseline="0" dirty="0" smtClean="0"/>
              <a:t> a link to History Channel at http://</a:t>
            </a:r>
            <a:r>
              <a:rPr lang="en-US" baseline="0" dirty="0" err="1" smtClean="0"/>
              <a:t>www.history.com</a:t>
            </a:r>
            <a:r>
              <a:rPr lang="en-US" baseline="0" dirty="0" smtClean="0"/>
              <a:t>/topics/world-war-ii/pearl-harbor/videos</a:t>
            </a:r>
          </a:p>
          <a:p>
            <a:r>
              <a:rPr lang="en-US" baseline="0" dirty="0" smtClean="0"/>
              <a:t>There are 5 short videos ranging from 2-5 minutes about Pearl Harbor.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</a:t>
            </a:r>
            <a:r>
              <a:rPr lang="en-US" baseline="0" dirty="0" smtClean="0"/>
              <a:t> on the video. The link is to Kahn Academy at https://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/humanities/world-history/euro-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/v/world-war-ii-in-the-pacific-in-1942</a:t>
            </a:r>
          </a:p>
          <a:p>
            <a:r>
              <a:rPr lang="en-US" dirty="0" smtClean="0"/>
              <a:t>This video discusses the Battle of Midway</a:t>
            </a:r>
            <a:r>
              <a:rPr lang="en-US" baseline="0" dirty="0" smtClean="0"/>
              <a:t> f</a:t>
            </a:r>
            <a:r>
              <a:rPr lang="en-US" dirty="0" smtClean="0"/>
              <a:t>rom the 3:30 mark until the 4:35 mark.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map. It is a link to an animated map at http://</a:t>
            </a:r>
            <a:r>
              <a:rPr lang="en-US" dirty="0" err="1" smtClean="0"/>
              <a:t>pacificwaranimated.com</a:t>
            </a:r>
            <a:r>
              <a:rPr lang="en-US" dirty="0" smtClean="0"/>
              <a:t>/</a:t>
            </a:r>
            <a:r>
              <a:rPr lang="en-US" dirty="0" err="1" smtClean="0"/>
              <a:t>Midway.html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**Click on the video. It is a link to Kahn Academy at https://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/humanities/world-history/euro-</a:t>
            </a:r>
            <a:r>
              <a:rPr lang="en-US" dirty="0" err="1" smtClean="0"/>
              <a:t>hist</a:t>
            </a:r>
            <a:r>
              <a:rPr lang="en-US" dirty="0" smtClean="0"/>
              <a:t>/</a:t>
            </a:r>
            <a:r>
              <a:rPr lang="en-US" dirty="0" err="1" smtClean="0"/>
              <a:t>wo</a:t>
            </a:r>
            <a:r>
              <a:rPr lang="en-US" dirty="0" smtClean="0"/>
              <a:t>/v/world-war-ii-in-the-pacific-in-1942</a:t>
            </a:r>
          </a:p>
          <a:p>
            <a:r>
              <a:rPr lang="en-US" dirty="0" smtClean="0"/>
              <a:t>This video is about the Battle of Guadalcanal. Begin at the 4:35 mark until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5358-1722-B647-A49F-85A30D9F6B3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s://www.khanacademy.org/humanities/world-history/euro-hist/wo/v/beginning-of-world-war-ii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4164" y="6708990"/>
            <a:ext cx="2007424" cy="191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de-DE" sz="700" dirty="0" smtClean="0"/>
              <a:t>© 2016 Brainy Apples/Heather LeBlanc, LLC</a:t>
            </a:r>
            <a:endParaRPr lang="en-US" sz="7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466716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September 1939 – September 1945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0797" y="758326"/>
            <a:ext cx="9244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/>
                <a:cs typeface="Tahoma"/>
              </a:rPr>
              <a:t>Axis Powers </a:t>
            </a:r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vs. </a:t>
            </a:r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Tahoma"/>
                <a:cs typeface="Tahoma"/>
              </a:rPr>
              <a:t>Allied Powers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002" y="4633610"/>
            <a:ext cx="2992698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>
                <a:latin typeface="Tahoma"/>
                <a:cs typeface="Tahoma"/>
              </a:rPr>
              <a:t>J</a:t>
            </a:r>
            <a:r>
              <a:rPr lang="en-US" sz="2200" smtClean="0">
                <a:latin typeface="Tahoma"/>
                <a:cs typeface="Tahoma"/>
              </a:rPr>
              <a:t>oined </a:t>
            </a:r>
            <a:r>
              <a:rPr lang="en-US" sz="2200" dirty="0" smtClean="0">
                <a:latin typeface="Tahoma"/>
                <a:cs typeface="Tahoma"/>
              </a:rPr>
              <a:t>June 1941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6445" y="5901957"/>
            <a:ext cx="314296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smtClean="0">
                <a:latin typeface="Tahoma"/>
                <a:cs typeface="Tahoma"/>
              </a:rPr>
              <a:t>Joined Dec</a:t>
            </a:r>
            <a:r>
              <a:rPr lang="en-US" sz="2200" dirty="0" smtClean="0">
                <a:latin typeface="Tahoma"/>
                <a:cs typeface="Tahoma"/>
              </a:rPr>
              <a:t>. 1941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55610" y="3911026"/>
            <a:ext cx="4894980" cy="1106337"/>
            <a:chOff x="4336608" y="3862622"/>
            <a:chExt cx="4894980" cy="1106337"/>
          </a:xfrm>
        </p:grpSpPr>
        <p:sp>
          <p:nvSpPr>
            <p:cNvPr id="25" name="Rectangle 24"/>
            <p:cNvSpPr/>
            <p:nvPr/>
          </p:nvSpPr>
          <p:spPr>
            <a:xfrm>
              <a:off x="5921375" y="3956304"/>
              <a:ext cx="33102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latin typeface="Tahoma"/>
                  <a:cs typeface="Tahoma"/>
                </a:rPr>
                <a:t>Soviet Union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608" y="3862622"/>
              <a:ext cx="1667319" cy="11063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276749" y="2677410"/>
            <a:ext cx="4954839" cy="1215722"/>
            <a:chOff x="4276749" y="2677410"/>
            <a:chExt cx="4954839" cy="1215722"/>
          </a:xfrm>
        </p:grpSpPr>
        <p:sp>
          <p:nvSpPr>
            <p:cNvPr id="23" name="Rectangle 22"/>
            <p:cNvSpPr/>
            <p:nvPr/>
          </p:nvSpPr>
          <p:spPr>
            <a:xfrm>
              <a:off x="6067427" y="2781724"/>
              <a:ext cx="31641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latin typeface="Tahoma"/>
                  <a:cs typeface="Tahoma"/>
                </a:rPr>
                <a:t>France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pic>
          <p:nvPicPr>
            <p:cNvPr id="3" name="Picture 2" descr="Franc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749" y="2677410"/>
              <a:ext cx="1792516" cy="12157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597" y="2678775"/>
            <a:ext cx="4353013" cy="1212992"/>
            <a:chOff x="2597" y="2678775"/>
            <a:chExt cx="4353013" cy="1212992"/>
          </a:xfrm>
        </p:grpSpPr>
        <p:sp>
          <p:nvSpPr>
            <p:cNvPr id="19" name="Rectangle 18"/>
            <p:cNvSpPr/>
            <p:nvPr/>
          </p:nvSpPr>
          <p:spPr>
            <a:xfrm>
              <a:off x="2597" y="2769763"/>
              <a:ext cx="26848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Tahoma"/>
                  <a:cs typeface="Tahoma"/>
                </a:rPr>
                <a:t>Italy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4" name="Picture 3" descr="Ital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892" y="2678775"/>
              <a:ext cx="1835718" cy="121299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598" y="3851422"/>
            <a:ext cx="4353012" cy="1228326"/>
            <a:chOff x="2598" y="3851422"/>
            <a:chExt cx="4353012" cy="1228326"/>
          </a:xfrm>
        </p:grpSpPr>
        <p:sp>
          <p:nvSpPr>
            <p:cNvPr id="20" name="Rectangle 19"/>
            <p:cNvSpPr/>
            <p:nvPr/>
          </p:nvSpPr>
          <p:spPr>
            <a:xfrm>
              <a:off x="2598" y="3956304"/>
              <a:ext cx="26848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Tahoma"/>
                  <a:cs typeface="Tahoma"/>
                </a:rPr>
                <a:t>Japan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" name="Picture 4" descr="Japa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234" y="3851422"/>
              <a:ext cx="1857376" cy="122832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286251" y="1466991"/>
            <a:ext cx="4945337" cy="1250195"/>
            <a:chOff x="4286251" y="1466991"/>
            <a:chExt cx="4945337" cy="1250195"/>
          </a:xfrm>
        </p:grpSpPr>
        <p:sp>
          <p:nvSpPr>
            <p:cNvPr id="22" name="Rectangle 21"/>
            <p:cNvSpPr/>
            <p:nvPr/>
          </p:nvSpPr>
          <p:spPr>
            <a:xfrm>
              <a:off x="5921375" y="1716907"/>
              <a:ext cx="33102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latin typeface="Tahoma"/>
                  <a:cs typeface="Tahoma"/>
                </a:rPr>
                <a:t>Great Britain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pic>
          <p:nvPicPr>
            <p:cNvPr id="6" name="Picture 5" descr="United_Kingdo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51" y="1466991"/>
              <a:ext cx="1781176" cy="125019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86251" y="5038037"/>
            <a:ext cx="4971897" cy="1200538"/>
            <a:chOff x="4154952" y="5005925"/>
            <a:chExt cx="4971897" cy="1200538"/>
          </a:xfrm>
        </p:grpSpPr>
        <p:sp>
          <p:nvSpPr>
            <p:cNvPr id="26" name="Rectangle 25"/>
            <p:cNvSpPr/>
            <p:nvPr/>
          </p:nvSpPr>
          <p:spPr>
            <a:xfrm>
              <a:off x="5816636" y="5177504"/>
              <a:ext cx="33102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0000FF"/>
                  </a:solidFill>
                  <a:latin typeface="Tahoma"/>
                  <a:cs typeface="Tahoma"/>
                </a:rPr>
                <a:t>United States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endParaRPr>
            </a:p>
          </p:txBody>
        </p:sp>
        <p:pic>
          <p:nvPicPr>
            <p:cNvPr id="8" name="Picture 7" descr="US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952" y="5005925"/>
              <a:ext cx="1787256" cy="120053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597" y="1533145"/>
            <a:ext cx="4283654" cy="1126371"/>
            <a:chOff x="2597" y="1533145"/>
            <a:chExt cx="4283654" cy="1126371"/>
          </a:xfrm>
        </p:grpSpPr>
        <p:sp>
          <p:nvSpPr>
            <p:cNvPr id="18" name="Rectangle 17"/>
            <p:cNvSpPr/>
            <p:nvPr/>
          </p:nvSpPr>
          <p:spPr>
            <a:xfrm>
              <a:off x="2597" y="1716907"/>
              <a:ext cx="26848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Tahoma"/>
                  <a:cs typeface="Tahoma"/>
                </a:rPr>
                <a:t>Germany</a:t>
              </a:r>
              <a:endParaRPr lang="en-US" sz="4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88985" y="1533145"/>
              <a:ext cx="1697266" cy="112637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2945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/>
      <p:bldP spid="21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672" y="635314"/>
            <a:ext cx="4348797" cy="3092573"/>
            <a:chOff x="-78422" y="457200"/>
            <a:chExt cx="4348797" cy="30925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57200"/>
              <a:ext cx="4175125" cy="2702547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-78422" y="3118886"/>
              <a:ext cx="4348797" cy="4308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USS Wasp attacked by Japanese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21490" y="393046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 mid-November, Japan sent in an additional 10,000 troops.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1490" y="429785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Japanese were unable to advance.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4634653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Japanese had to retreat.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76" y="497981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This loss marked the first time Japan lost land in WWII.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0470" y="5384593"/>
            <a:ext cx="317499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Japanese Losses: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450" y="5387625"/>
            <a:ext cx="2816224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Allied Losses: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988" y="5770676"/>
            <a:ext cx="333832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31,000 casualties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6446" y="5783730"/>
            <a:ext cx="333832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7,100 casualties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2591" y="6111197"/>
            <a:ext cx="333832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38 ships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0219" y="6125008"/>
            <a:ext cx="333832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29 ships</a:t>
            </a:r>
          </a:p>
        </p:txBody>
      </p:sp>
      <p:sp>
        <p:nvSpPr>
          <p:cNvPr id="27" name="TextBox 26"/>
          <p:cNvSpPr txBox="1"/>
          <p:nvPr/>
        </p:nvSpPr>
        <p:spPr>
          <a:xfrm rot="20996275">
            <a:off x="-171550" y="1219508"/>
            <a:ext cx="9275991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Australia no longer worried about a Japanese invasion</a:t>
            </a:r>
          </a:p>
        </p:txBody>
      </p: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757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June 15, 1944 – July 9, 1944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1125" y="1628358"/>
            <a:ext cx="2603500" cy="24622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US wanted control because the island’s airfields would be close enough to Japan to use its new B-29 bombers.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1589" y="2097913"/>
            <a:ext cx="253999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Japan wanted control to because they could stop the Allied advance.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28" y="795659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US began island-hopping to take over Japanese-held islands on their way to Japan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941" t="4767" r="2941" b="5128"/>
          <a:stretch/>
        </p:blipFill>
        <p:spPr>
          <a:xfrm>
            <a:off x="2428875" y="1565099"/>
            <a:ext cx="4304542" cy="2673525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703" y="4234184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When the Japanese commander knew defeat was imminent, he commanded his troops to launch a banzai attack.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50" y="4873275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July 6- 4,000 Japanese troops armed with swords, bayonets, grenades, and knives surprised Allied troops.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28" y="553159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Largest banzai attack of WWII.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75" y="5835478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30,000 Japanese troops defended Saipan.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28" y="613827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When the battle was over, less than 1,000 remained alive.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6431556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committed suicide, as did thousands of civilians.</a:t>
            </a:r>
          </a:p>
        </p:txBody>
      </p: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58869" y="3961199"/>
            <a:ext cx="4810125" cy="2903415"/>
            <a:chOff x="-31750" y="3958623"/>
            <a:chExt cx="4656772" cy="26679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03" y="3958623"/>
              <a:ext cx="4460875" cy="2328019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-31750" y="6230620"/>
              <a:ext cx="4656772" cy="3959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Rocket launchers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3" y="3498562"/>
            <a:ext cx="4095750" cy="3226303"/>
            <a:chOff x="-30797" y="3482687"/>
            <a:chExt cx="4095750" cy="3226303"/>
          </a:xfrm>
        </p:grpSpPr>
        <p:sp>
          <p:nvSpPr>
            <p:cNvPr id="7" name="TextBox 6"/>
            <p:cNvSpPr txBox="1"/>
            <p:nvPr/>
          </p:nvSpPr>
          <p:spPr>
            <a:xfrm>
              <a:off x="-30797" y="3482687"/>
              <a:ext cx="4095750" cy="4308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Flamethrowers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52" y="3913574"/>
              <a:ext cx="3873501" cy="2795416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 rot="20996275">
            <a:off x="-112242" y="1414693"/>
            <a:ext cx="9275991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US continued to carve a path to Japan</a:t>
            </a:r>
          </a:p>
        </p:txBody>
      </p: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86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June 19, 1944 – June 20, 1944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8" y="92265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Took place off the coast of Saipan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75" y="1258296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One of the biggest aircraft carrier battles of WWII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7329" y="1720933"/>
            <a:ext cx="4110672" cy="3665834"/>
            <a:chOff x="-30796" y="1689183"/>
            <a:chExt cx="4110672" cy="36658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1" y="1689183"/>
              <a:ext cx="3876674" cy="2959893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-30796" y="4585576"/>
              <a:ext cx="4110672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Japanese aircraft carrier and naval vessels under fire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828" y="533914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Imperial Fleet and Japanese air force were critically damaged.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75" y="5675833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 planned on delivering more troops to Saipan, but, with a loss in the Philippine Sea, the US controlled the seas around Saipan.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75" y="6326684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 carriers were sunk and 400 aircraft were destroyed. </a:t>
            </a:r>
          </a:p>
        </p:txBody>
      </p:sp>
      <p:sp>
        <p:nvSpPr>
          <p:cNvPr id="20" name="TextBox 19"/>
          <p:cNvSpPr txBox="1"/>
          <p:nvPr/>
        </p:nvSpPr>
        <p:spPr>
          <a:xfrm rot="20996275">
            <a:off x="-112242" y="2030246"/>
            <a:ext cx="9275991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Huge victory for the Allies</a:t>
            </a:r>
          </a:p>
        </p:txBody>
      </p: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694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October 23-26, 1944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7716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Largest naval battle of WWII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9687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Some consider it the greatest naval battle in history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2695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This is the first battle the US witnessed kamikaze, or suicide, attacks.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4591" y="1707141"/>
            <a:ext cx="8274284" cy="4388859"/>
            <a:chOff x="504591" y="1659516"/>
            <a:chExt cx="8274284" cy="4388859"/>
          </a:xfrm>
        </p:grpSpPr>
        <p:pic>
          <p:nvPicPr>
            <p:cNvPr id="18" name="Picture 17" descr="World_Philippines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" t="2367" r="2084" b="4465"/>
            <a:stretch/>
          </p:blipFill>
          <p:spPr>
            <a:xfrm>
              <a:off x="504591" y="1659516"/>
              <a:ext cx="8274284" cy="4388859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7531101" y="4114800"/>
              <a:ext cx="666749" cy="200025"/>
            </a:xfrm>
            <a:prstGeom prst="straightConnector1">
              <a:avLst/>
            </a:prstGeom>
            <a:ln w="28575" cmpd="sng">
              <a:solidFill>
                <a:srgbClr val="E900F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48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694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Japan’s Imperial Fleet was completely destroyed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8125" y="1035460"/>
            <a:ext cx="4603750" cy="3915966"/>
            <a:chOff x="0" y="1799034"/>
            <a:chExt cx="3952875" cy="33804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1799034"/>
              <a:ext cx="3667125" cy="2658666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0" y="4410038"/>
              <a:ext cx="3952875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 carriers under attack by Japanese airplanes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1636" y="1019584"/>
            <a:ext cx="3763114" cy="3809949"/>
            <a:chOff x="4380761" y="1640283"/>
            <a:chExt cx="3763114" cy="380994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4375" y="1640283"/>
              <a:ext cx="3489741" cy="3092241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380761" y="4680791"/>
              <a:ext cx="3763114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 carriers struck by kamikazes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6037" y="4835974"/>
            <a:ext cx="4270948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Japanese Losses: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5250" y="4841860"/>
            <a:ext cx="348974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Allied Losses: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037" y="5193372"/>
            <a:ext cx="427094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28 warships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5250" y="5193372"/>
            <a:ext cx="36195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5 warships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037" y="5529465"/>
            <a:ext cx="427094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10,500 casualties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1636" y="5529465"/>
            <a:ext cx="3763114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2</a:t>
            </a:r>
            <a:r>
              <a:rPr lang="en-US" sz="2200" dirty="0" smtClean="0">
                <a:latin typeface="Tahoma"/>
                <a:cs typeface="Tahoma"/>
              </a:rPr>
              <a:t>,500 casualties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0798" y="6007977"/>
            <a:ext cx="926238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Allied forces were able to take control of the Philippines and had greater control of the Pacific.</a:t>
            </a:r>
          </a:p>
        </p:txBody>
      </p:sp>
      <p:sp>
        <p:nvSpPr>
          <p:cNvPr id="27" name="TextBox 26"/>
          <p:cNvSpPr txBox="1"/>
          <p:nvPr/>
        </p:nvSpPr>
        <p:spPr>
          <a:xfrm rot="20996275">
            <a:off x="-174703" y="104210"/>
            <a:ext cx="9275991" cy="6247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Japan lost MAJOR trade routes from Southeast Asia to its home islands</a:t>
            </a:r>
          </a:p>
        </p:txBody>
      </p:sp>
    </p:spTree>
    <p:extLst>
      <p:ext uri="{BB962C8B-B14F-4D97-AF65-F5344CB8AC3E}">
        <p14:creationId xmlns:p14="http://schemas.microsoft.com/office/powerpoint/2010/main" val="19388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694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February 19, 1945 – March 26, 1945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7716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Memorialized with a monument in Washington, D.C.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75" y="4216761"/>
            <a:ext cx="518354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Allied troops outnumbered Japanese troops, but the Japanese fought unrelentingly.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2875" y="4216763"/>
            <a:ext cx="3921124" cy="70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Iwo Jima War Memorial in Arlington, Virginia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74" y="5253879"/>
            <a:ext cx="91598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Before Allied troops hit the ground, planes and battleships bombed the island.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74" y="6007790"/>
            <a:ext cx="91598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When Allied troops landed, the Japanese didn’t attack them. The Allies thought most of the Japanese were dead.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875" y="1339802"/>
            <a:ext cx="5215294" cy="2724198"/>
            <a:chOff x="15875" y="1339802"/>
            <a:chExt cx="5215294" cy="2724198"/>
          </a:xfrm>
        </p:grpSpPr>
        <p:grpSp>
          <p:nvGrpSpPr>
            <p:cNvPr id="28" name="Group 27"/>
            <p:cNvGrpSpPr/>
            <p:nvPr/>
          </p:nvGrpSpPr>
          <p:grpSpPr>
            <a:xfrm>
              <a:off x="15875" y="1339802"/>
              <a:ext cx="5215294" cy="2724198"/>
              <a:chOff x="15875" y="1339802"/>
              <a:chExt cx="5215294" cy="27241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875" y="1339802"/>
                <a:ext cx="5215294" cy="2724198"/>
                <a:chOff x="15875" y="1339802"/>
                <a:chExt cx="5215294" cy="2724198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83" t="4095" r="2778" b="3761"/>
                <a:stretch/>
              </p:blipFill>
              <p:spPr>
                <a:xfrm>
                  <a:off x="15875" y="1339802"/>
                  <a:ext cx="5183544" cy="2724198"/>
                </a:xfrm>
                <a:prstGeom prst="rect">
                  <a:avLst/>
                </a:prstGeom>
                <a:ln w="28575" cmpd="sng">
                  <a:solidFill>
                    <a:srgbClr val="000000"/>
                  </a:solidFill>
                </a:ln>
              </p:spPr>
            </p:pic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4677833" y="2709333"/>
                  <a:ext cx="33868" cy="357717"/>
                </a:xfrm>
                <a:prstGeom prst="straightConnector1">
                  <a:avLst/>
                </a:prstGeom>
                <a:ln w="28575" cmpd="sng">
                  <a:solidFill>
                    <a:srgbClr val="E900F4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3002274" y="3080266"/>
                  <a:ext cx="22288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E900F4"/>
                      </a:solidFill>
                      <a:latin typeface="Tahoma"/>
                      <a:cs typeface="Tahoma"/>
                    </a:rPr>
                    <a:t>Iwo Jima is a small island 750 miles south of Japan</a:t>
                  </a:r>
                  <a:endParaRPr lang="en-US" dirty="0">
                    <a:solidFill>
                      <a:srgbClr val="E900F4"/>
                    </a:solidFill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4317955" y="2094984"/>
                <a:ext cx="779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/>
                    <a:cs typeface="Tahoma"/>
                  </a:rPr>
                  <a:t>Japan</a:t>
                </a:r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170366" y="2386167"/>
              <a:ext cx="22288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E900F4"/>
                  </a:solidFill>
                  <a:latin typeface="Tahoma"/>
                  <a:cs typeface="Tahoma"/>
                </a:rPr>
                <a:t>Iwo Jima is only 5 miles by 2.5 miles.</a:t>
              </a:r>
              <a:endParaRPr lang="en-US" dirty="0">
                <a:solidFill>
                  <a:srgbClr val="E900F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2548" y="798676"/>
            <a:ext cx="9275992" cy="3636200"/>
            <a:chOff x="-62548" y="798676"/>
            <a:chExt cx="9275992" cy="3636200"/>
          </a:xfrm>
        </p:grpSpPr>
        <p:sp>
          <p:nvSpPr>
            <p:cNvPr id="8" name="Rectangle 7"/>
            <p:cNvSpPr/>
            <p:nvPr/>
          </p:nvSpPr>
          <p:spPr>
            <a:xfrm>
              <a:off x="-62548" y="4003989"/>
              <a:ext cx="92759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 naval vessels approach Iwo Jima for invasion.</a:t>
              </a:r>
              <a:endParaRPr lang="en-US" sz="2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7245" y="798676"/>
              <a:ext cx="3731577" cy="306705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31750" y="4356168"/>
            <a:ext cx="9144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smtClean="0">
                <a:latin typeface="Tahoma"/>
                <a:cs typeface="Tahoma"/>
              </a:rPr>
              <a:t>The Allies were wrong.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47638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 Japanese changed their tactics. They fought from: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4467" y="5199150"/>
            <a:ext cx="128587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Tahoma"/>
                <a:cs typeface="Tahoma"/>
              </a:rPr>
              <a:t>caves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9967" y="5199150"/>
            <a:ext cx="17145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Tahoma"/>
                <a:cs typeface="Tahoma"/>
              </a:rPr>
              <a:t>dugouts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2506" y="5199150"/>
            <a:ext cx="17145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Tahoma"/>
                <a:cs typeface="Tahoma"/>
              </a:rPr>
              <a:t>tunnels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50" y="578878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 Japanese hid until the Allies made their way inland.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75" y="620379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Then they launched surprise attacks.</a:t>
            </a:r>
          </a:p>
        </p:txBody>
      </p:sp>
    </p:spTree>
    <p:extLst>
      <p:ext uri="{BB962C8B-B14F-4D97-AF65-F5344CB8AC3E}">
        <p14:creationId xmlns:p14="http://schemas.microsoft.com/office/powerpoint/2010/main" val="652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5051" y="730565"/>
            <a:ext cx="5243932" cy="3555685"/>
            <a:chOff x="187660" y="2923028"/>
            <a:chExt cx="5201610" cy="3340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27062"/>
            <a:stretch/>
          </p:blipFill>
          <p:spPr>
            <a:xfrm>
              <a:off x="187660" y="2923028"/>
              <a:ext cx="2902018" cy="294793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081298" y="3174376"/>
              <a:ext cx="2307972" cy="3088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Allied troops used flamethrowers to flush out the Japanese from their hiding spots.</a:t>
              </a:r>
              <a:endParaRPr lang="en-US" sz="2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0388" y="4086384"/>
            <a:ext cx="6151949" cy="2543231"/>
            <a:chOff x="-3405367" y="3902942"/>
            <a:chExt cx="7421742" cy="29550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" y="3902942"/>
              <a:ext cx="3444875" cy="2955057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-3405367" y="4587208"/>
              <a:ext cx="4006848" cy="1586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200" dirty="0" smtClean="0">
                  <a:latin typeface="Tahoma"/>
                  <a:cs typeface="Tahoma"/>
                </a:rPr>
                <a:t>Allied troops used heavy artillery to fire on Japanese hiding spots.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55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45125" y="571814"/>
            <a:ext cx="3762375" cy="4212902"/>
            <a:chOff x="4474074" y="635314"/>
            <a:chExt cx="4839190" cy="5178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479" y="635314"/>
              <a:ext cx="4453521" cy="4079561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474074" y="4678715"/>
              <a:ext cx="4839190" cy="1134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ahoma"/>
                  <a:cs typeface="Tahoma"/>
                </a:rPr>
                <a:t>K-9s were used in the front lines to find Japanese snipers and carry messages quickly.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80262" y="5038716"/>
            <a:ext cx="52513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Allies suffered 23,000 casualties.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0263" y="5368043"/>
            <a:ext cx="525132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Japanese had 21,000 casualties out of the 22,000 who fought.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0263" y="4712604"/>
            <a:ext cx="52513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Both sides suffered huge losses.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7925" y="6032048"/>
            <a:ext cx="525132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The US now had a close base for their B-29 bombers to attack Japan.</a:t>
            </a:r>
          </a:p>
        </p:txBody>
      </p:sp>
      <p:sp>
        <p:nvSpPr>
          <p:cNvPr id="19" name="TextBox 18"/>
          <p:cNvSpPr txBox="1"/>
          <p:nvPr/>
        </p:nvSpPr>
        <p:spPr>
          <a:xfrm rot="20996275">
            <a:off x="-174703" y="2412534"/>
            <a:ext cx="927599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Allies WIN</a:t>
            </a:r>
          </a:p>
        </p:txBody>
      </p:sp>
    </p:spTree>
    <p:extLst>
      <p:ext uri="{BB962C8B-B14F-4D97-AF65-F5344CB8AC3E}">
        <p14:creationId xmlns:p14="http://schemas.microsoft.com/office/powerpoint/2010/main" val="40410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84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S</a:t>
            </a:r>
            <a:r>
              <a:rPr lang="en-US" sz="2200" dirty="0" smtClean="0">
                <a:latin typeface="Tahoma"/>
                <a:cs typeface="Tahoma"/>
              </a:rPr>
              <a:t>mall island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8398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L</a:t>
            </a:r>
            <a:r>
              <a:rPr lang="en-US" sz="2200" dirty="0" smtClean="0">
                <a:latin typeface="Tahoma"/>
                <a:cs typeface="Tahoma"/>
              </a:rPr>
              <a:t>acked natural 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1492" y="1842423"/>
            <a:ext cx="3051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Solution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797" y="1204161"/>
            <a:ext cx="9262385" cy="446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300" b="1" dirty="0" smtClean="0">
                <a:latin typeface="Tahoma"/>
                <a:cs typeface="Tahoma"/>
              </a:rPr>
              <a:t>Japan could not become a world power</a:t>
            </a:r>
          </a:p>
        </p:txBody>
      </p:sp>
      <p:pic>
        <p:nvPicPr>
          <p:cNvPr id="10" name="Picture 9" descr="World_Japan-01.png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741" r="2083" b="2969"/>
          <a:stretch/>
        </p:blipFill>
        <p:spPr>
          <a:xfrm>
            <a:off x="32703" y="1666312"/>
            <a:ext cx="6128789" cy="319692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5588000" y="1666312"/>
            <a:ext cx="428626" cy="121658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61492" y="2655905"/>
            <a:ext cx="3070096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latin typeface="Tahoma"/>
                <a:cs typeface="Tahoma"/>
              </a:rPr>
              <a:t>C</a:t>
            </a:r>
            <a:r>
              <a:rPr lang="en-US" sz="3600" b="1" dirty="0" smtClean="0">
                <a:latin typeface="Tahoma"/>
                <a:cs typeface="Tahoma"/>
              </a:rPr>
              <a:t>onquer other countries!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06375" y="4885014"/>
            <a:ext cx="95884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Battles were fought throughout the Pacific including:</a:t>
            </a:r>
            <a:endParaRPr lang="en-US" sz="31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28" y="5454401"/>
            <a:ext cx="19274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Japan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4627" y="5989773"/>
            <a:ext cx="19274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China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6375" y="5456672"/>
            <a:ext cx="19274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Korea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6920" y="5977621"/>
            <a:ext cx="19274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Philippines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2006" y="5549005"/>
            <a:ext cx="278143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many more small islands</a:t>
            </a:r>
          </a:p>
        </p:txBody>
      </p:sp>
    </p:spTree>
    <p:extLst>
      <p:ext uri="{BB962C8B-B14F-4D97-AF65-F5344CB8AC3E}">
        <p14:creationId xmlns:p14="http://schemas.microsoft.com/office/powerpoint/2010/main" val="31984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1"/>
      <p:bldP spid="15" grpId="0"/>
      <p:bldP spid="16" grpId="1"/>
      <p:bldP spid="17" grpId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932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April 1, 1945 – June 22, 1945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75" y="1260427"/>
            <a:ext cx="5215294" cy="2724198"/>
            <a:chOff x="15875" y="1339802"/>
            <a:chExt cx="5215294" cy="2724198"/>
          </a:xfrm>
        </p:grpSpPr>
        <p:grpSp>
          <p:nvGrpSpPr>
            <p:cNvPr id="9" name="Group 8"/>
            <p:cNvGrpSpPr/>
            <p:nvPr/>
          </p:nvGrpSpPr>
          <p:grpSpPr>
            <a:xfrm>
              <a:off x="15875" y="1339802"/>
              <a:ext cx="5215294" cy="2724198"/>
              <a:chOff x="15875" y="1339802"/>
              <a:chExt cx="5215294" cy="27241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2083" t="4095" r="2778" b="3761"/>
              <a:stretch/>
            </p:blipFill>
            <p:spPr>
              <a:xfrm>
                <a:off x="15875" y="1339802"/>
                <a:ext cx="5183544" cy="2724198"/>
              </a:xfrm>
              <a:prstGeom prst="rect">
                <a:avLst/>
              </a:prstGeom>
              <a:ln w="28575" cmpd="sng">
                <a:solidFill>
                  <a:srgbClr val="000000"/>
                </a:solidFill>
              </a:ln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505327" y="2679700"/>
                <a:ext cx="206373" cy="387350"/>
              </a:xfrm>
              <a:prstGeom prst="straightConnector1">
                <a:avLst/>
              </a:prstGeom>
              <a:ln w="28575" cmpd="sng">
                <a:solidFill>
                  <a:srgbClr val="E900F4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3002274" y="3080266"/>
                <a:ext cx="22288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E900F4"/>
                    </a:solidFill>
                    <a:latin typeface="Tahoma"/>
                    <a:cs typeface="Tahoma"/>
                  </a:rPr>
                  <a:t>Okinawa is a small island 350 miles southwest of Japan</a:t>
                </a:r>
                <a:endParaRPr lang="en-US" dirty="0">
                  <a:solidFill>
                    <a:srgbClr val="E900F4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317955" y="2094984"/>
              <a:ext cx="779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ahoma"/>
                  <a:cs typeface="Tahoma"/>
                </a:rPr>
                <a:t>Japan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81366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One of the bloodiest battles of WWII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9418" y="1133427"/>
            <a:ext cx="409698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Okinawa could serve as a base for the air raids on Japan.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9418" y="2130298"/>
            <a:ext cx="409698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Once again Japanese troops used caves, tunnels, and dugouts.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62452" y="3413125"/>
            <a:ext cx="3851276" cy="2643632"/>
            <a:chOff x="4505327" y="3413125"/>
            <a:chExt cx="3851276" cy="2643632"/>
          </a:xfrm>
        </p:grpSpPr>
        <p:sp>
          <p:nvSpPr>
            <p:cNvPr id="19" name="Rectangle 18"/>
            <p:cNvSpPr/>
            <p:nvPr/>
          </p:nvSpPr>
          <p:spPr>
            <a:xfrm>
              <a:off x="4505327" y="4302430"/>
              <a:ext cx="1776364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Tahoma"/>
                  <a:cs typeface="Tahoma"/>
                </a:rPr>
                <a:t>An Allied plane fire bombs an area to kill Japanese troops that are hiding.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143875" y="3413125"/>
              <a:ext cx="212728" cy="603766"/>
            </a:xfrm>
            <a:prstGeom prst="straightConnector1">
              <a:avLst/>
            </a:prstGeom>
            <a:ln w="28575" cmpd="sng">
              <a:solidFill>
                <a:srgbClr val="E900F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-126047" y="4472737"/>
            <a:ext cx="122777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Tahoma"/>
                <a:cs typeface="Tahoma"/>
              </a:rPr>
              <a:t>K-9s were used again to find hiding Japanese.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5193" y="603564"/>
            <a:ext cx="3455753" cy="3433981"/>
            <a:chOff x="635193" y="603564"/>
            <a:chExt cx="3455753" cy="3433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481" y="603564"/>
              <a:ext cx="3209465" cy="278765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635193" y="3391214"/>
              <a:ext cx="3413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ahoma"/>
                  <a:cs typeface="Tahoma"/>
                </a:rPr>
                <a:t>USS Enterprise is hit by a kamikaze pilot.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33974" y="705128"/>
            <a:ext cx="3811039" cy="2919927"/>
            <a:chOff x="3413125" y="635314"/>
            <a:chExt cx="3811039" cy="29199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4438" y="635314"/>
              <a:ext cx="3687207" cy="2333311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13125" y="2908910"/>
              <a:ext cx="3811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ahoma"/>
                  <a:cs typeface="Tahoma"/>
                </a:rPr>
                <a:t>A kamikaze pilot is serenaded before takeoff.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29125" y="4811172"/>
            <a:ext cx="1412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A land target is hit by US battleships.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41999" y="3714379"/>
            <a:ext cx="2983111" cy="3018564"/>
            <a:chOff x="6198582" y="3523491"/>
            <a:chExt cx="2983111" cy="30185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6684" y="3523491"/>
              <a:ext cx="2870836" cy="2419244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198582" y="5895724"/>
              <a:ext cx="29831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ahoma"/>
                  <a:cs typeface="Tahoma"/>
                </a:rPr>
                <a:t>Allied troops bomb a cave using dynamite.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8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84409" y="567693"/>
            <a:ext cx="441217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Japanese casualties = 70,000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4409" y="903786"/>
            <a:ext cx="441217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Allied casualties = 40,000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4409" y="1207673"/>
            <a:ext cx="441217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Civilian casualties = 100,000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876" y="1702060"/>
            <a:ext cx="5641568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smtClean="0">
                <a:latin typeface="Tahoma"/>
                <a:cs typeface="Tahoma"/>
              </a:rPr>
              <a:t>The bloodbath at Okinawa was a major factor in US President Harry Truman’s decision to NOT invade Japan.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3212" y="3134841"/>
            <a:ext cx="56207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President Truman decided to not risk tens, if not hundreds, of thousands American lives by invading.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3" y="3567846"/>
            <a:ext cx="2649152" cy="3211094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746374" y="4335981"/>
            <a:ext cx="639762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Instead of invading Japan, President Truman decided to drop atomic bombs on Hiroshima (Aug. 6) and Nagasaki (Aug. 9), cities in Japan.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963" y="5645116"/>
            <a:ext cx="63976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His plan worked. On Aug. 14, Japan surrendered.</a:t>
            </a:r>
          </a:p>
        </p:txBody>
      </p:sp>
      <p:sp>
        <p:nvSpPr>
          <p:cNvPr id="20" name="TextBox 19"/>
          <p:cNvSpPr txBox="1"/>
          <p:nvPr/>
        </p:nvSpPr>
        <p:spPr>
          <a:xfrm rot="20996275">
            <a:off x="21543" y="724464"/>
            <a:ext cx="9275991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6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WWII was over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84379" y="3609029"/>
            <a:ext cx="9865666" cy="2739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6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The Axis Powers were defeated</a:t>
            </a:r>
          </a:p>
        </p:txBody>
      </p:sp>
    </p:spTree>
    <p:extLst>
      <p:ext uri="{BB962C8B-B14F-4D97-AF65-F5344CB8AC3E}">
        <p14:creationId xmlns:p14="http://schemas.microsoft.com/office/powerpoint/2010/main" val="9305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5466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A</a:t>
            </a:r>
            <a:r>
              <a:rPr lang="en-US" sz="2200" dirty="0" smtClean="0">
                <a:latin typeface="Tahoma"/>
                <a:cs typeface="Tahoma"/>
              </a:rPr>
              <a:t>lready invaded Manchuria when WWII started in Europe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4748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1941- </a:t>
            </a:r>
            <a:r>
              <a:rPr lang="en-US" sz="2200" dirty="0">
                <a:latin typeface="Tahoma"/>
                <a:cs typeface="Tahoma"/>
              </a:rPr>
              <a:t>Hideki </a:t>
            </a:r>
            <a:r>
              <a:rPr lang="en-US" sz="2200" dirty="0" err="1" smtClean="0">
                <a:latin typeface="Tahoma"/>
                <a:cs typeface="Tahoma"/>
              </a:rPr>
              <a:t>Tôjô</a:t>
            </a:r>
            <a:r>
              <a:rPr lang="en-US" sz="2200" dirty="0" smtClean="0">
                <a:latin typeface="Tahoma"/>
                <a:cs typeface="Tahoma"/>
              </a:rPr>
              <a:t>, an army general, becomes Prime Minister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623409"/>
            <a:ext cx="3079750" cy="393341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175000" y="2403758"/>
            <a:ext cx="282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What?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797" y="1570174"/>
            <a:ext cx="926238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 err="1" smtClean="0">
                <a:latin typeface="Tahoma"/>
                <a:cs typeface="Tahoma"/>
              </a:rPr>
              <a:t>Tôjô</a:t>
            </a:r>
            <a:r>
              <a:rPr lang="en-US" sz="3000" b="1" dirty="0" smtClean="0">
                <a:latin typeface="Tahoma"/>
                <a:cs typeface="Tahoma"/>
              </a:rPr>
              <a:t> wanted to attack the US.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5000" y="3279463"/>
            <a:ext cx="603844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 US was neutral</a:t>
            </a:r>
            <a:r>
              <a:rPr lang="en-US" sz="2200" dirty="0">
                <a:latin typeface="Tahoma"/>
                <a:cs typeface="Tahoma"/>
              </a:rPr>
              <a:t>, but </a:t>
            </a:r>
            <a:r>
              <a:rPr lang="en-US" sz="2200" dirty="0" err="1" smtClean="0">
                <a:latin typeface="Tahoma"/>
                <a:cs typeface="Tahoma"/>
              </a:rPr>
              <a:t>Tôjô</a:t>
            </a:r>
            <a:r>
              <a:rPr lang="en-US" sz="2200" dirty="0" smtClean="0">
                <a:latin typeface="Tahoma"/>
                <a:cs typeface="Tahoma"/>
              </a:rPr>
              <a:t> wanted to ensure the US could not stop Japan from invading countries </a:t>
            </a:r>
            <a:r>
              <a:rPr lang="en-US" sz="2200" dirty="0">
                <a:latin typeface="Tahoma"/>
                <a:cs typeface="Tahoma"/>
              </a:rPr>
              <a:t>in the </a:t>
            </a:r>
            <a:r>
              <a:rPr lang="en-US" sz="2200" dirty="0" smtClean="0">
                <a:latin typeface="Tahoma"/>
                <a:cs typeface="Tahoma"/>
              </a:rPr>
              <a:t>future.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1984" y="2419800"/>
            <a:ext cx="307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Why?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144" y="4710126"/>
            <a:ext cx="603844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err="1">
                <a:latin typeface="Tahoma"/>
                <a:cs typeface="Tahoma"/>
              </a:rPr>
              <a:t>Tôjô</a:t>
            </a:r>
            <a:r>
              <a:rPr lang="en-US" sz="2200" dirty="0">
                <a:latin typeface="Tahoma"/>
                <a:cs typeface="Tahoma"/>
              </a:rPr>
              <a:t> decided </a:t>
            </a:r>
            <a:r>
              <a:rPr lang="en-US" sz="2200" dirty="0" smtClean="0">
                <a:latin typeface="Tahoma"/>
                <a:cs typeface="Tahoma"/>
              </a:rPr>
              <a:t>to attack the US Navy and sink enough ships to keep the US from challenging Japan.</a:t>
            </a:r>
          </a:p>
        </p:txBody>
      </p:sp>
    </p:spTree>
    <p:extLst>
      <p:ext uri="{BB962C8B-B14F-4D97-AF65-F5344CB8AC3E}">
        <p14:creationId xmlns:p14="http://schemas.microsoft.com/office/powerpoint/2010/main" val="2462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51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Dec. 7, 1941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8398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Japanese fighter pilots attack the US Pacific Fleet in Hawaii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19618"/>
            <a:ext cx="926238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 smtClean="0">
                <a:latin typeface="Tahoma"/>
                <a:cs typeface="Tahoma"/>
              </a:rPr>
              <a:t>US was surprised and not prepared!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55486" y="1804465"/>
            <a:ext cx="7566210" cy="2189956"/>
            <a:chOff x="1487236" y="1789040"/>
            <a:chExt cx="7566210" cy="21899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7236" y="1789040"/>
              <a:ext cx="5651499" cy="2189956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133612" y="1789040"/>
              <a:ext cx="1919834" cy="17851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Pearl Harbor attacked; 3,000 American casualties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82033" y="1721778"/>
            <a:ext cx="153751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USS Arizona 1,000 men were trapped inside </a:t>
            </a:r>
          </a:p>
        </p:txBody>
      </p:sp>
    </p:spTree>
    <p:extLst>
      <p:ext uri="{BB962C8B-B14F-4D97-AF65-F5344CB8AC3E}">
        <p14:creationId xmlns:p14="http://schemas.microsoft.com/office/powerpoint/2010/main" val="8710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51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 2 hours, 20 naval vessels were destroyed, including 8 battleships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93030" y="1757741"/>
            <a:ext cx="4310526" cy="4153096"/>
            <a:chOff x="-93030" y="1837116"/>
            <a:chExt cx="4310526" cy="4153096"/>
          </a:xfrm>
        </p:grpSpPr>
        <p:grpSp>
          <p:nvGrpSpPr>
            <p:cNvPr id="10" name="Group 9"/>
            <p:cNvGrpSpPr/>
            <p:nvPr/>
          </p:nvGrpSpPr>
          <p:grpSpPr>
            <a:xfrm>
              <a:off x="-93030" y="1837116"/>
              <a:ext cx="4310526" cy="4153096"/>
              <a:chOff x="-93030" y="1837116"/>
              <a:chExt cx="4310526" cy="415309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-93030" y="5220771"/>
                <a:ext cx="2031047" cy="7694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2200" dirty="0" smtClean="0">
                    <a:latin typeface="Tahoma"/>
                    <a:cs typeface="Tahoma"/>
                  </a:rPr>
                  <a:t>USS West Virginia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99" y="1837116"/>
                <a:ext cx="4153997" cy="3368040"/>
              </a:xfrm>
              <a:prstGeom prst="rect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085020" y="5220771"/>
              <a:ext cx="2031047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USS Tennessee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3227" y="1757741"/>
            <a:ext cx="5077776" cy="4153095"/>
            <a:chOff x="4213227" y="1837116"/>
            <a:chExt cx="5077776" cy="4153095"/>
          </a:xfrm>
        </p:grpSpPr>
        <p:sp>
          <p:nvSpPr>
            <p:cNvPr id="19" name="TextBox 18"/>
            <p:cNvSpPr txBox="1"/>
            <p:nvPr/>
          </p:nvSpPr>
          <p:spPr>
            <a:xfrm>
              <a:off x="4213227" y="5220770"/>
              <a:ext cx="5077776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USS Oklahoma is capsized</a:t>
              </a:r>
            </a:p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USS Maryland in the back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0527" y="1837116"/>
              <a:ext cx="4785847" cy="3368040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0" y="87670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USS Arizona was the first battleship to sink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0797" y="12029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more than 300 airplanes were destroyed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54624" y="5973696"/>
            <a:ext cx="939165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latin typeface="Tahoma"/>
                <a:cs typeface="Tahoma"/>
              </a:rPr>
              <a:t>Japan’s plan backfired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53956" y="1960172"/>
            <a:ext cx="9275991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US entered WWII on Dec. 8</a:t>
            </a:r>
          </a:p>
        </p:txBody>
      </p:sp>
    </p:spTree>
    <p:extLst>
      <p:ext uri="{BB962C8B-B14F-4D97-AF65-F5344CB8AC3E}">
        <p14:creationId xmlns:p14="http://schemas.microsoft.com/office/powerpoint/2010/main" val="37932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5197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 was not successful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959"/>
            <a:ext cx="9231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Why?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5" y="1736539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Aircraft carriers were viewed as the most important naval vessel.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75" y="208170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 US aircraft carriers were not at Pearl Harbor during the attack.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54312"/>
            <a:ext cx="91440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 smtClean="0">
                <a:latin typeface="Tahoma"/>
                <a:cs typeface="Tahoma"/>
              </a:rPr>
              <a:t>Japan also failed to destroy: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75" y="305912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oil storage facilities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75" y="3395215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shipyards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75" y="3763058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submarine docks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7919" y="4130610"/>
            <a:ext cx="9231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So the US was able to recover quickly</a:t>
            </a:r>
            <a:endParaRPr lang="en-US" sz="42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02" y="4942815"/>
            <a:ext cx="91440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 smtClean="0">
                <a:latin typeface="Tahoma"/>
                <a:cs typeface="Tahoma"/>
              </a:rPr>
              <a:t>What DID Japan do?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46586" y="5636785"/>
            <a:ext cx="9231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Awaken the “Sleeping Giant”</a:t>
            </a:r>
            <a:endParaRPr lang="en-US" sz="5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197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June 3, 1942- Japan attacks the Aleutian Islands to create a diversion from their real target: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0797" y="4296005"/>
            <a:ext cx="5380672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US was not tricked.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0797" y="4688869"/>
            <a:ext cx="5380672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US knew the Imperial Fleet would attack Midway because they had broken the Japanese naval code.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4922" y="5718254"/>
            <a:ext cx="5380672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US Pacific Fleet had battleships placed in strategic places waiting for the Japanese Imperial Fleet.</a:t>
            </a:r>
          </a:p>
        </p:txBody>
      </p:sp>
    </p:spTree>
    <p:extLst>
      <p:ext uri="{BB962C8B-B14F-4D97-AF65-F5344CB8AC3E}">
        <p14:creationId xmlns:p14="http://schemas.microsoft.com/office/powerpoint/2010/main" val="2513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0299" y="567099"/>
            <a:ext cx="3660775" cy="3837745"/>
            <a:chOff x="5590674" y="816253"/>
            <a:chExt cx="3660775" cy="38377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006" y="816253"/>
              <a:ext cx="3533443" cy="2712157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590674" y="4223111"/>
              <a:ext cx="3660775" cy="4308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ctr">
                <a:buFont typeface="Courier New" charset="0"/>
                <a:buChar char="o"/>
              </a:pPr>
              <a:r>
                <a:rPr lang="en-US" sz="2200" dirty="0" smtClean="0">
                  <a:latin typeface="Tahoma"/>
                  <a:cs typeface="Tahoma"/>
                </a:rPr>
                <a:t>Japanese cruiser </a:t>
              </a:r>
              <a:r>
                <a:rPr lang="en-US" sz="2200" dirty="0" err="1" smtClean="0">
                  <a:latin typeface="Tahoma"/>
                  <a:cs typeface="Tahoma"/>
                </a:rPr>
                <a:t>Mikuma</a:t>
              </a:r>
              <a:endParaRPr lang="en-US" sz="2200" dirty="0" smtClean="0">
                <a:latin typeface="Tahoma"/>
                <a:cs typeface="Tahom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4000" y="567099"/>
            <a:ext cx="4206875" cy="3175118"/>
            <a:chOff x="-15875" y="567099"/>
            <a:chExt cx="3587750" cy="31751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43" y="567099"/>
              <a:ext cx="3413125" cy="2712417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-15875" y="3311330"/>
              <a:ext cx="3587750" cy="4308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Japanese bombers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65625" y="4494990"/>
            <a:ext cx="498475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battle lasted 3 days.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1329" y="4962686"/>
            <a:ext cx="498475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 gave up.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9368" y="5427370"/>
            <a:ext cx="484782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Imperial Fleet </a:t>
            </a:r>
            <a:r>
              <a:rPr lang="en-US" sz="2200" dirty="0" smtClean="0">
                <a:latin typeface="Tahoma"/>
                <a:cs typeface="Tahoma"/>
              </a:rPr>
              <a:t>lost all 4 carriers, 250 aircraft, &amp; over 5,000 casualties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8528" y="3239561"/>
            <a:ext cx="484782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Pacific Fleet </a:t>
            </a:r>
            <a:r>
              <a:rPr lang="en-US" sz="2200" dirty="0" smtClean="0">
                <a:latin typeface="Tahoma"/>
                <a:cs typeface="Tahoma"/>
              </a:rPr>
              <a:t>lost 147 aircraft &amp; about 300 casualties</a:t>
            </a:r>
          </a:p>
        </p:txBody>
      </p:sp>
      <p:sp>
        <p:nvSpPr>
          <p:cNvPr id="20" name="TextBox 19"/>
          <p:cNvSpPr txBox="1"/>
          <p:nvPr/>
        </p:nvSpPr>
        <p:spPr>
          <a:xfrm rot="20996275">
            <a:off x="-77437" y="324993"/>
            <a:ext cx="9275991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Turning point in the war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688987" y="3433488"/>
            <a:ext cx="10985523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FFFF33"/>
                </a:solidFill>
                <a:latin typeface="Tahoma"/>
                <a:cs typeface="Tahoma"/>
              </a:rPr>
              <a:t>The US began attacking Japan</a:t>
            </a:r>
          </a:p>
        </p:txBody>
      </p: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757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August 7, 1942 – February 9, 1943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7790"/>
            <a:ext cx="9144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Japan controlled most of Southeast Asia and was beginning to threaten Australia, a US ally.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62912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First battle that the US attacked Japanese forces.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14875" y="2548466"/>
            <a:ext cx="4508500" cy="3973199"/>
            <a:chOff x="158750" y="0"/>
            <a:chExt cx="3651250" cy="31384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" y="0"/>
              <a:ext cx="3508375" cy="2751667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58750" y="2707528"/>
              <a:ext cx="3651250" cy="4308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US patrol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35500" y="1778914"/>
            <a:ext cx="46609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US surprised Japan, but Japan did not give up.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" y="5394191"/>
            <a:ext cx="474662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When US marines landed on the island, the Imperial Fleet sank Allied cruisers off the coast.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154" y="6356011"/>
            <a:ext cx="38195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US marines were isolated.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9833" y="6359983"/>
            <a:ext cx="488632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Japanese troops were sent in.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12817" y="6598702"/>
            <a:ext cx="73025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10770</TotalTime>
  <Words>2129</Words>
  <Application>Microsoft Macintosh PowerPoint</Application>
  <PresentationFormat>On-screen Show (4:3)</PresentationFormat>
  <Paragraphs>238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Courier New</vt:lpstr>
      <vt:lpstr>Tahoma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LeBlanc</dc:creator>
  <cp:lastModifiedBy>Microsoft Office User</cp:lastModifiedBy>
  <cp:revision>697</cp:revision>
  <dcterms:created xsi:type="dcterms:W3CDTF">2016-01-15T02:08:26Z</dcterms:created>
  <dcterms:modified xsi:type="dcterms:W3CDTF">2017-12-06T21:37:02Z</dcterms:modified>
</cp:coreProperties>
</file>